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gif" ContentType="image/gif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63" r:id="rId2"/>
    <p:sldId id="262" r:id="rId3"/>
    <p:sldId id="258" r:id="rId4"/>
    <p:sldId id="259" r:id="rId5"/>
    <p:sldId id="260" r:id="rId6"/>
    <p:sldId id="257" r:id="rId7"/>
    <p:sldId id="261" r:id="rId8"/>
    <p:sldId id="264" r:id="rId9"/>
    <p:sldId id="278" r:id="rId10"/>
    <p:sldId id="279" r:id="rId11"/>
    <p:sldId id="265" r:id="rId12"/>
    <p:sldId id="266" r:id="rId13"/>
    <p:sldId id="269" r:id="rId14"/>
    <p:sldId id="268" r:id="rId15"/>
    <p:sldId id="299" r:id="rId16"/>
    <p:sldId id="300" r:id="rId17"/>
    <p:sldId id="303" r:id="rId18"/>
    <p:sldId id="304" r:id="rId19"/>
    <p:sldId id="305" r:id="rId20"/>
    <p:sldId id="306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17"/>
    <p:restoredTop sz="78901"/>
  </p:normalViewPr>
  <p:slideViewPr>
    <p:cSldViewPr snapToGrid="0" snapToObjects="1">
      <p:cViewPr>
        <p:scale>
          <a:sx n="150" d="100"/>
          <a:sy n="150" d="100"/>
        </p:scale>
        <p:origin x="102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26524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38325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does time frequency analysis tell us about underlying structure?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D504F96-958B-5949-94C1-AC74DEABCD5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76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does time frequency analysis tell us about underlying structure?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D504F96-958B-5949-94C1-AC74DEABCD5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14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does time frequency analysis tell us about underlying structure?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D504F96-958B-5949-94C1-AC74DEABCD5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588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933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Calibri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339345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137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Calibri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37431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752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Calibri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0133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05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Calibri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85513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4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Calibri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7246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x-none" dirty="0" smtClean="0">
                <a:ea typeface="ＭＳ Ｐゴシック" charset="-128"/>
              </a:rPr>
              <a:t>Used to define brain structures necessary to perform a cognitive function</a:t>
            </a:r>
          </a:p>
          <a:p>
            <a:pPr eaLnBrk="1" hangingPunct="1"/>
            <a:r>
              <a:rPr lang="en-US" altLang="x-none" dirty="0" smtClean="0">
                <a:ea typeface="ＭＳ Ｐゴシック" charset="-128"/>
              </a:rPr>
              <a:t>Can also identify dissociations between cognitive functions</a:t>
            </a:r>
          </a:p>
          <a:p>
            <a:pPr eaLnBrk="1" hangingPunct="1"/>
            <a:r>
              <a:rPr lang="en-US" altLang="x-none" dirty="0" smtClean="0">
                <a:ea typeface="ＭＳ Ｐゴシック" charset="-128"/>
              </a:rPr>
              <a:t>Correlate the area of injury with a change in behavior (e.g. aphasia) </a:t>
            </a:r>
          </a:p>
          <a:p>
            <a:pPr eaLnBrk="1" hangingPunct="1"/>
            <a:r>
              <a:rPr lang="en-US" altLang="x-none" dirty="0" smtClean="0">
                <a:ea typeface="ＭＳ Ｐゴシック" charset="-128"/>
              </a:rPr>
              <a:t>Typically done when injury is chronic, to ensure stability</a:t>
            </a:r>
          </a:p>
          <a:p>
            <a:pPr eaLnBrk="1" hangingPunct="1"/>
            <a:r>
              <a:rPr lang="en-US" altLang="x-none" dirty="0" smtClean="0">
                <a:ea typeface="ＭＳ Ｐゴシック" charset="-128"/>
              </a:rPr>
              <a:t>Limited by regularity of vasculature, reorganization after an injury, low n  </a:t>
            </a:r>
            <a:endParaRPr lang="en-US" altLang="x-none" dirty="0">
              <a:ea typeface="ＭＳ Ｐゴシック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D504F96-958B-5949-94C1-AC74DEABCD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53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Biological substrates – are they necessary for a particular cognitive function?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D504F96-958B-5949-94C1-AC74DEABCD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066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Biological substrates – are they necessary for a particular cognitive function?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D504F96-958B-5949-94C1-AC74DEABCD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208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Biological substrates – are they necessary for a particular cognitive function?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D504F96-958B-5949-94C1-AC74DEABCD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37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Biological substrates – are they sufficient for a particular cognitive function?  Answer</a:t>
            </a:r>
            <a:r>
              <a:rPr lang="en-US" baseline="0" dirty="0" smtClean="0"/>
              <a:t> this with morphometric and functional techniques.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D504F96-958B-5949-94C1-AC74DEABCD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28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632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 dirty="0">
              <a:latin typeface="Calibri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4375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837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Calibri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0815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Biological substrates – are they sufficient for a particular cognitive function?  Answer</a:t>
            </a:r>
            <a:r>
              <a:rPr lang="en-US" baseline="0" dirty="0" smtClean="0"/>
              <a:t> this with morphometric and functional techniques.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D504F96-958B-5949-94C1-AC74DEABCD5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693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85900"/>
            <a:ext cx="3810000" cy="30861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5900"/>
            <a:ext cx="3810000" cy="30861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F5C43B4D-BB58-1541-8D03-CC4557630797}" type="datetime1">
              <a:rPr lang="en-US" altLang="x-none"/>
              <a:pPr/>
              <a:t>6/25/17</a:t>
            </a:fld>
            <a:endParaRPr lang="en-US" altLang="x-none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729C7F-4B16-1648-A8FD-3285524A03A6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6820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92E572-DC9C-3F4E-92AB-A649BC3163B9}" type="datetimeFigureOut">
              <a:rPr lang="en-US" smtClean="0"/>
              <a:t>6/25/17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D8E64-5DA7-A044-90A0-905089B77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447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60" r:id="rId9"/>
    <p:sldLayoutId id="214748366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jpeg"/><Relationship Id="rId5" Type="http://schemas.openxmlformats.org/officeDocument/2006/relationships/image" Target="../media/image21.jpeg"/><Relationship Id="rId6" Type="http://schemas.openxmlformats.org/officeDocument/2006/relationships/image" Target="../media/image22.jpeg"/><Relationship Id="rId7" Type="http://schemas.openxmlformats.org/officeDocument/2006/relationships/image" Target="../media/image23.jpeg"/><Relationship Id="rId8" Type="http://schemas.openxmlformats.org/officeDocument/2006/relationships/image" Target="../media/image24.jpeg"/><Relationship Id="rId9" Type="http://schemas.openxmlformats.org/officeDocument/2006/relationships/image" Target="../media/image25.jpe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jpe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4.jpg"/><Relationship Id="rId7" Type="http://schemas.openxmlformats.org/officeDocument/2006/relationships/image" Target="../media/image5.jpg"/><Relationship Id="rId8" Type="http://schemas.openxmlformats.org/officeDocument/2006/relationships/image" Target="../media/image6.tiff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4" Type="http://schemas.openxmlformats.org/officeDocument/2006/relationships/image" Target="../media/image37.jpe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6" Type="http://schemas.openxmlformats.org/officeDocument/2006/relationships/image" Target="../media/image13.png"/><Relationship Id="rId7" Type="http://schemas.openxmlformats.org/officeDocument/2006/relationships/image" Target="../media/image14.jpg"/><Relationship Id="rId8" Type="http://schemas.openxmlformats.org/officeDocument/2006/relationships/image" Target="../media/image15.jp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0" y="507509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Snapping Photos with a Superconducting Magnet</a:t>
            </a:r>
            <a:endParaRPr lang="en"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27 June 2016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" name="Straight Connector 3"/>
          <p:cNvCxnSpPr/>
          <p:nvPr/>
        </p:nvCxnSpPr>
        <p:spPr>
          <a:xfrm>
            <a:off x="311700" y="2767764"/>
            <a:ext cx="86489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17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8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06" b="5904"/>
          <a:stretch>
            <a:fillRect/>
          </a:stretch>
        </p:blipFill>
        <p:spPr bwMode="auto">
          <a:xfrm>
            <a:off x="1344806" y="793143"/>
            <a:ext cx="2561937" cy="3778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9" name="TextBox 5"/>
          <p:cNvSpPr txBox="1">
            <a:spLocks noChangeArrowheads="1"/>
          </p:cNvSpPr>
          <p:nvPr/>
        </p:nvSpPr>
        <p:spPr bwMode="auto">
          <a:xfrm>
            <a:off x="1579674" y="4550843"/>
            <a:ext cx="1925527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350"/>
              <a:t>www.greyc.ensicaen.fr</a:t>
            </a:r>
            <a:endParaRPr lang="en-US" altLang="x-none" sz="1350" dirty="0"/>
          </a:p>
        </p:txBody>
      </p:sp>
      <p:pic>
        <p:nvPicPr>
          <p:cNvPr id="57350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333" y="714213"/>
            <a:ext cx="3380317" cy="385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259563" y="687525"/>
            <a:ext cx="86489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163572" y="8302"/>
            <a:ext cx="8066027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smtClean="0"/>
              <a:t>§ Tools we use in Neurocognitive Science</a:t>
            </a:r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505201" y="4672899"/>
            <a:ext cx="5765800" cy="4950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600" dirty="0" smtClean="0"/>
              <a:t>Physiological Measures -  MRI</a:t>
            </a:r>
            <a:r>
              <a:rPr lang="en-US" sz="9600" smtClean="0"/>
              <a:t>: Diffusion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615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5-01-29 12.38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168" y="955486"/>
            <a:ext cx="3308030" cy="3184716"/>
          </a:xfrm>
          <a:prstGeom prst="rect">
            <a:avLst/>
          </a:prstGeom>
        </p:spPr>
      </p:pic>
      <p:pic>
        <p:nvPicPr>
          <p:cNvPr id="23" name="Screen Shot 2013-08-25 at 6.15.06 PM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15609" y="845373"/>
            <a:ext cx="1701800" cy="21850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Screen Shot 2013-08-25 at 6.15.32 PM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689218" y="845373"/>
            <a:ext cx="373761" cy="22203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Screen Shot 2013-08-25 at 6.15.54 PM.jp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928259" y="955486"/>
            <a:ext cx="457200" cy="1807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Screen Shot 2013-08-25 at 6.17.12 PM.jp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59563" y="3097484"/>
            <a:ext cx="3283725" cy="1513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Screen Shot 2013-08-25 at 6.17.37 PM.jp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695989" y="3077414"/>
            <a:ext cx="1900478" cy="1484660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3" name="Straight Connector 12"/>
          <p:cNvCxnSpPr/>
          <p:nvPr/>
        </p:nvCxnSpPr>
        <p:spPr>
          <a:xfrm>
            <a:off x="259563" y="687525"/>
            <a:ext cx="86489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63572" y="8302"/>
            <a:ext cx="8066027" cy="857250"/>
          </a:xfrm>
        </p:spPr>
        <p:txBody>
          <a:bodyPr/>
          <a:lstStyle/>
          <a:p>
            <a:r>
              <a:rPr lang="en-US" dirty="0"/>
              <a:t>§ Tools we use in Neurocognitive Science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2311400" y="4685780"/>
            <a:ext cx="7442778" cy="4950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600" dirty="0" smtClean="0"/>
              <a:t>Physiological Measures -  EEG, </a:t>
            </a:r>
            <a:r>
              <a:rPr lang="en-US" sz="9600" dirty="0" err="1" smtClean="0"/>
              <a:t>iEEG</a:t>
            </a:r>
            <a:r>
              <a:rPr lang="en-US" sz="9600" dirty="0" smtClean="0"/>
              <a:t>, MEG, PET</a:t>
            </a:r>
          </a:p>
          <a:p>
            <a:endParaRPr lang="en-US" dirty="0"/>
          </a:p>
        </p:txBody>
      </p:sp>
      <p:pic>
        <p:nvPicPr>
          <p:cNvPr id="17" name="Picture 5" descr="epilepsy_spring05_fig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46" y="910162"/>
            <a:ext cx="2031517" cy="2075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3737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rpintro_avgdata_negup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65" y="1576553"/>
            <a:ext cx="3633349" cy="2098915"/>
          </a:xfrm>
          <a:prstGeom prst="rect">
            <a:avLst/>
          </a:prstGeom>
        </p:spPr>
      </p:pic>
      <p:pic>
        <p:nvPicPr>
          <p:cNvPr id="7" name="dropped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90560" y="1665127"/>
            <a:ext cx="2321783" cy="1442549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spectra.pdf"/>
          <p:cNvPicPr/>
          <p:nvPr/>
        </p:nvPicPr>
        <p:blipFill rotWithShape="1">
          <a:blip r:embed="rId5">
            <a:extLst/>
          </a:blip>
          <a:srcRect t="16129" r="65516" b="39389"/>
          <a:stretch/>
        </p:blipFill>
        <p:spPr>
          <a:xfrm>
            <a:off x="5746663" y="3104619"/>
            <a:ext cx="2428875" cy="155383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Box 9"/>
          <p:cNvSpPr txBox="1"/>
          <p:nvPr/>
        </p:nvSpPr>
        <p:spPr>
          <a:xfrm>
            <a:off x="259563" y="916559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Event-related Potentials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9563" y="1182083"/>
            <a:ext cx="4086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Separating dependent </a:t>
            </a:r>
            <a:r>
              <a:rPr lang="en-US" sz="1800" dirty="0" smtClean="0"/>
              <a:t>variable </a:t>
            </a:r>
            <a:r>
              <a:rPr lang="en-US" sz="1800" dirty="0"/>
              <a:t>in time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696096" y="850528"/>
            <a:ext cx="4447904" cy="937063"/>
            <a:chOff x="259563" y="2155149"/>
            <a:chExt cx="4447904" cy="937063"/>
          </a:xfrm>
        </p:grpSpPr>
        <p:sp>
          <p:nvSpPr>
            <p:cNvPr id="11" name="TextBox 10"/>
            <p:cNvSpPr txBox="1"/>
            <p:nvPr/>
          </p:nvSpPr>
          <p:spPr>
            <a:xfrm>
              <a:off x="259563" y="2155149"/>
              <a:ext cx="3082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Frequency Decomposition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41669" y="2445881"/>
              <a:ext cx="43657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Separating </a:t>
              </a:r>
              <a:r>
                <a:rPr lang="en-US" sz="1800" dirty="0" smtClean="0"/>
                <a:t>dependent variable </a:t>
              </a:r>
              <a:r>
                <a:rPr lang="en-US" sz="1800" dirty="0"/>
                <a:t>in </a:t>
              </a:r>
              <a:r>
                <a:rPr lang="en-US" sz="1800" dirty="0" smtClean="0"/>
                <a:t>time and </a:t>
              </a:r>
              <a:r>
                <a:rPr lang="en-US" sz="1800" dirty="0"/>
                <a:t>frequency</a:t>
              </a:r>
            </a:p>
          </p:txBody>
        </p:sp>
      </p:grpSp>
      <p:cxnSp>
        <p:nvCxnSpPr>
          <p:cNvPr id="15" name="Straight Connector 14"/>
          <p:cNvCxnSpPr/>
          <p:nvPr/>
        </p:nvCxnSpPr>
        <p:spPr>
          <a:xfrm>
            <a:off x="259563" y="687525"/>
            <a:ext cx="86489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63572" y="8302"/>
            <a:ext cx="8066027" cy="857250"/>
          </a:xfrm>
        </p:spPr>
        <p:txBody>
          <a:bodyPr/>
          <a:lstStyle/>
          <a:p>
            <a:r>
              <a:rPr lang="en-US" dirty="0"/>
              <a:t>§ Tools we use in Neurocognitive Science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2887133" y="4687067"/>
            <a:ext cx="6172200" cy="4950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600" dirty="0" smtClean="0"/>
              <a:t>Physiological Measures -  EEG, </a:t>
            </a:r>
            <a:r>
              <a:rPr lang="en-US" sz="9600" dirty="0" err="1" smtClean="0"/>
              <a:t>iEEG</a:t>
            </a:r>
            <a:r>
              <a:rPr lang="en-US" sz="9600" dirty="0" smtClean="0"/>
              <a:t>, MEG</a:t>
            </a:r>
            <a:endParaRPr lang="en-US" dirty="0"/>
          </a:p>
        </p:txBody>
      </p:sp>
      <p:pic>
        <p:nvPicPr>
          <p:cNvPr id="18" name="Picture 4" descr="BW_20071000_2Diabetes_spo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15" y="3795064"/>
            <a:ext cx="1653118" cy="124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675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0748" y="4715477"/>
            <a:ext cx="5678448" cy="49507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Physiological measures – MRI vs EEG/</a:t>
            </a:r>
            <a:r>
              <a:rPr lang="en-US" dirty="0" err="1" smtClean="0"/>
              <a:t>ECoG</a:t>
            </a:r>
            <a:endParaRPr lang="en-US" dirty="0"/>
          </a:p>
        </p:txBody>
      </p:sp>
      <p:pic>
        <p:nvPicPr>
          <p:cNvPr id="7" name="Picture 6" descr="Screenshot 2015-01-30 08.50.2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"/>
          <a:stretch/>
        </p:blipFill>
        <p:spPr>
          <a:xfrm>
            <a:off x="2639340" y="736265"/>
            <a:ext cx="4360482" cy="41085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63572" y="8302"/>
            <a:ext cx="8066027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smtClean="0"/>
              <a:t>§ Tools we use in Neurocognitive Science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59563" y="687525"/>
            <a:ext cx="86489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404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2815" y="857251"/>
            <a:ext cx="5678448" cy="49507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Physiological measures – Qs</a:t>
            </a:r>
            <a:endParaRPr lang="en-US" dirty="0"/>
          </a:p>
        </p:txBody>
      </p:sp>
      <p:pic>
        <p:nvPicPr>
          <p:cNvPr id="4" name="Picture 3" descr="Screenshot 2015-01-30 08.45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572" y="1510734"/>
            <a:ext cx="4429905" cy="2939918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59563" y="687525"/>
            <a:ext cx="86489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63572" y="8302"/>
            <a:ext cx="8066027" cy="857250"/>
          </a:xfrm>
        </p:spPr>
        <p:txBody>
          <a:bodyPr/>
          <a:lstStyle/>
          <a:p>
            <a:r>
              <a:rPr lang="en-US" dirty="0"/>
              <a:t>§ Tools we use in Neurocognitive Science</a:t>
            </a:r>
          </a:p>
        </p:txBody>
      </p:sp>
    </p:spTree>
    <p:extLst>
      <p:ext uri="{BB962C8B-B14F-4D97-AF65-F5344CB8AC3E}">
        <p14:creationId xmlns:p14="http://schemas.microsoft.com/office/powerpoint/2010/main" val="437709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>
                <a:ea typeface="ＭＳ Ｐゴシック" charset="-128"/>
              </a:rPr>
              <a:t>Functional MRI</a:t>
            </a:r>
          </a:p>
        </p:txBody>
      </p:sp>
      <p:sp>
        <p:nvSpPr>
          <p:cNvPr id="983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x-none">
                <a:ea typeface="ＭＳ Ｐゴシック" charset="-128"/>
              </a:rPr>
              <a:t>Brain activity causes local hemodynamic changes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x-none">
                <a:ea typeface="ＭＳ Ｐゴシック" charset="-128"/>
              </a:rPr>
              <a:t>Local levels of oxy- and deoxy-hemoglobin change with brain activity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x-none">
                <a:ea typeface="ＭＳ Ｐゴシック" charset="-128"/>
              </a:rPr>
              <a:t>Oxy- and deoxy-hemoglobin have different magnetic properties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x-none">
                <a:ea typeface="ＭＳ Ｐゴシック" charset="-128"/>
              </a:rPr>
              <a:t>MRI echo planar images are sensitive to these magnetic properties- ~3 seconds for a whole brain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x-none">
                <a:ea typeface="ＭＳ Ｐゴシック" charset="-128"/>
              </a:rPr>
              <a:t>Oxygentation of hemoglobin is an </a:t>
            </a:r>
            <a:r>
              <a:rPr lang="ja-JP" altLang="en-US">
                <a:ea typeface="ＭＳ Ｐゴシック" charset="-128"/>
              </a:rPr>
              <a:t>“</a:t>
            </a:r>
            <a:r>
              <a:rPr lang="en-US" altLang="ja-JP">
                <a:ea typeface="ＭＳ Ｐゴシック" charset="-128"/>
              </a:rPr>
              <a:t>endogenous contrast agent</a:t>
            </a:r>
            <a:r>
              <a:rPr lang="ja-JP" altLang="en-US">
                <a:ea typeface="ＭＳ Ｐゴシック" charset="-128"/>
              </a:rPr>
              <a:t>”</a:t>
            </a:r>
            <a:r>
              <a:rPr lang="en-US" altLang="ja-JP">
                <a:ea typeface="ＭＳ Ｐゴシック" charset="-128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x-none">
                <a:ea typeface="ＭＳ Ｐゴシック" charset="-128"/>
              </a:rPr>
              <a:t>Blood Oxygenation Level Dependent (BOLD) signal</a:t>
            </a:r>
          </a:p>
        </p:txBody>
      </p:sp>
    </p:spTree>
    <p:extLst>
      <p:ext uri="{BB962C8B-B14F-4D97-AF65-F5344CB8AC3E}">
        <p14:creationId xmlns:p14="http://schemas.microsoft.com/office/powerpoint/2010/main" val="114011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>
                <a:ea typeface="ＭＳ Ｐゴシック" charset="-128"/>
              </a:rPr>
              <a:t>fMRI BOLD signal</a:t>
            </a:r>
          </a:p>
        </p:txBody>
      </p:sp>
      <p:sp>
        <p:nvSpPr>
          <p:cNvPr id="1003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57350" y="1485900"/>
            <a:ext cx="2377679" cy="30861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x-none">
                <a:ea typeface="ＭＳ Ｐゴシック" charset="-128"/>
              </a:rPr>
              <a:t>BOLD is delayed and dispersed from neuronal activity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x-none">
                <a:ea typeface="ＭＳ Ｐゴシック" charset="-128"/>
              </a:rPr>
              <a:t>Reflects input to an area, and local intracortical activity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x-none">
                <a:ea typeface="ＭＳ Ｐゴシック" charset="-128"/>
              </a:rPr>
              <a:t>Does not quantitatively measure any specific physiologic value (e.g. blood flow, oxygenation)</a:t>
            </a:r>
          </a:p>
        </p:txBody>
      </p:sp>
      <p:pic>
        <p:nvPicPr>
          <p:cNvPr id="10035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6" t="27083" r="11409" b="11871"/>
          <a:stretch>
            <a:fillRect/>
          </a:stretch>
        </p:blipFill>
        <p:spPr bwMode="auto">
          <a:xfrm>
            <a:off x="4035028" y="1314450"/>
            <a:ext cx="3451622" cy="3349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6" name="Text Box 7"/>
          <p:cNvSpPr txBox="1">
            <a:spLocks noChangeArrowheads="1"/>
          </p:cNvSpPr>
          <p:nvPr/>
        </p:nvSpPr>
        <p:spPr bwMode="auto">
          <a:xfrm>
            <a:off x="5662613" y="4663678"/>
            <a:ext cx="1887055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defTabSz="685800" eaLnBrk="1" hangingPunct="1"/>
            <a:r>
              <a:rPr lang="en-US" altLang="x-none" sz="1350"/>
              <a:t>Logothetis et al., 2001</a:t>
            </a:r>
          </a:p>
        </p:txBody>
      </p:sp>
    </p:spTree>
    <p:extLst>
      <p:ext uri="{BB962C8B-B14F-4D97-AF65-F5344CB8AC3E}">
        <p14:creationId xmlns:p14="http://schemas.microsoft.com/office/powerpoint/2010/main" val="871962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>
                <a:ea typeface="ＭＳ Ｐゴシック" charset="-128"/>
              </a:rPr>
              <a:t>Functional MRI</a:t>
            </a:r>
          </a:p>
        </p:txBody>
      </p:sp>
      <p:sp>
        <p:nvSpPr>
          <p:cNvPr id="1064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57350" y="1314450"/>
            <a:ext cx="5829300" cy="35433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x-none">
                <a:ea typeface="ＭＳ Ｐゴシック" charset="-128"/>
              </a:rPr>
              <a:t>Advantages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x-none" sz="1500">
                <a:ea typeface="ＭＳ Ｐゴシック" charset="-128"/>
              </a:rPr>
              <a:t>Noninvasive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x-none" sz="1500">
                <a:ea typeface="ＭＳ Ｐゴシック" charset="-128"/>
              </a:rPr>
              <a:t>Very good spatial resolution (Can see ocular dominant columns, typically ~3-8 mm)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x-none" sz="1500">
                <a:ea typeface="ＭＳ Ｐゴシック" charset="-128"/>
              </a:rPr>
              <a:t>Very flexible for experimental design, analysis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x-none" sz="1500">
                <a:ea typeface="ＭＳ Ｐゴシック" charset="-128"/>
              </a:rPr>
              <a:t>Available at most research centers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x-none">
                <a:ea typeface="ＭＳ Ｐゴシック" charset="-128"/>
              </a:rPr>
              <a:t>Disadvantages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x-none" sz="1500">
                <a:ea typeface="ＭＳ Ｐゴシック" charset="-128"/>
              </a:rPr>
              <a:t>Not a direct measure of neuronal activity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x-none" sz="1500">
                <a:ea typeface="ＭＳ Ｐゴシック" charset="-128"/>
              </a:rPr>
              <a:t>Temporal resolution limited by hemodynamic response (~ seconds)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x-none" sz="1500">
                <a:ea typeface="ＭＳ Ｐゴシック" charset="-128"/>
              </a:rPr>
              <a:t>Very sensitive to subject motion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x-none" sz="1500">
                <a:ea typeface="ＭＳ Ｐゴシック" charset="-128"/>
              </a:rPr>
              <a:t>Noisy, artificial environment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x-none" sz="1500">
                <a:ea typeface="ＭＳ Ｐゴシック" charset="-128"/>
              </a:rPr>
              <a:t>Can</a:t>
            </a:r>
            <a:r>
              <a:rPr lang="ja-JP" altLang="en-US" sz="1500">
                <a:ea typeface="ＭＳ Ｐゴシック" charset="-128"/>
              </a:rPr>
              <a:t>’</a:t>
            </a:r>
            <a:r>
              <a:rPr lang="en-US" altLang="ja-JP" sz="1500">
                <a:ea typeface="ＭＳ Ｐゴシック" charset="-128"/>
              </a:rPr>
              <a:t>t tell if active areas are required for task performance</a:t>
            </a:r>
          </a:p>
          <a:p>
            <a:pPr lvl="1" eaLnBrk="1" hangingPunct="1">
              <a:lnSpc>
                <a:spcPct val="90000"/>
              </a:lnSpc>
            </a:pPr>
            <a:endParaRPr lang="en-US" altLang="x-none" sz="1500">
              <a:ea typeface="ＭＳ Ｐゴシック" charset="-128"/>
            </a:endParaRPr>
          </a:p>
          <a:p>
            <a:pPr lvl="1" eaLnBrk="1" hangingPunct="1">
              <a:lnSpc>
                <a:spcPct val="90000"/>
              </a:lnSpc>
            </a:pPr>
            <a:endParaRPr lang="en-US" altLang="x-none" sz="1500">
              <a:ea typeface="ＭＳ Ｐゴシック" charset="-128"/>
            </a:endParaRPr>
          </a:p>
          <a:p>
            <a:pPr lvl="1" eaLnBrk="1" hangingPunct="1">
              <a:lnSpc>
                <a:spcPct val="90000"/>
              </a:lnSpc>
            </a:pPr>
            <a:endParaRPr lang="en-US" altLang="x-none" sz="150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3744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>
                <a:ea typeface="ＭＳ Ｐゴシック" charset="-128"/>
              </a:rPr>
              <a:t>fMRI</a:t>
            </a:r>
          </a:p>
        </p:txBody>
      </p:sp>
      <p:sp>
        <p:nvSpPr>
          <p:cNvPr id="10854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x-none" altLang="x-none">
              <a:ea typeface="ＭＳ Ｐゴシック" charset="-128"/>
            </a:endParaRPr>
          </a:p>
        </p:txBody>
      </p:sp>
      <p:pic>
        <p:nvPicPr>
          <p:cNvPr id="10854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81" t="32292" r="15625" b="13542"/>
          <a:stretch>
            <a:fillRect/>
          </a:stretch>
        </p:blipFill>
        <p:spPr bwMode="auto">
          <a:xfrm>
            <a:off x="5029200" y="1600200"/>
            <a:ext cx="245745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48" name="Picture 13" descr="Picture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1621632"/>
            <a:ext cx="3371850" cy="2218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49" name="Text Box 6"/>
          <p:cNvSpPr txBox="1">
            <a:spLocks noChangeArrowheads="1"/>
          </p:cNvSpPr>
          <p:nvPr/>
        </p:nvSpPr>
        <p:spPr bwMode="auto">
          <a:xfrm>
            <a:off x="5588794" y="4656535"/>
            <a:ext cx="149271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defTabSz="685800" eaLnBrk="1" hangingPunct="1"/>
            <a:r>
              <a:rPr lang="en-US" altLang="x-none" sz="1350"/>
              <a:t>Eden et al., 1996</a:t>
            </a:r>
          </a:p>
        </p:txBody>
      </p:sp>
    </p:spTree>
    <p:extLst>
      <p:ext uri="{BB962C8B-B14F-4D97-AF65-F5344CB8AC3E}">
        <p14:creationId xmlns:p14="http://schemas.microsoft.com/office/powerpoint/2010/main" val="1322580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>
                <a:ea typeface="ＭＳ Ｐゴシック" charset="-128"/>
              </a:rPr>
              <a:t>Event-related fMRI</a:t>
            </a:r>
          </a:p>
        </p:txBody>
      </p:sp>
      <p:sp>
        <p:nvSpPr>
          <p:cNvPr id="10957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x-none" altLang="x-none">
              <a:ea typeface="ＭＳ Ｐゴシック" charset="-128"/>
            </a:endParaRPr>
          </a:p>
        </p:txBody>
      </p:sp>
      <p:pic>
        <p:nvPicPr>
          <p:cNvPr id="10957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50" y="1485900"/>
            <a:ext cx="3943350" cy="307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72" name="Text Box 5"/>
          <p:cNvSpPr txBox="1">
            <a:spLocks noChangeArrowheads="1"/>
          </p:cNvSpPr>
          <p:nvPr/>
        </p:nvSpPr>
        <p:spPr bwMode="auto">
          <a:xfrm>
            <a:off x="5043488" y="4599385"/>
            <a:ext cx="1646605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defTabSz="685800" eaLnBrk="1" hangingPunct="1"/>
            <a:r>
              <a:rPr lang="en-US" altLang="x-none" sz="1350"/>
              <a:t>Church et al., 2008</a:t>
            </a:r>
          </a:p>
        </p:txBody>
      </p:sp>
    </p:spTree>
    <p:extLst>
      <p:ext uri="{BB962C8B-B14F-4D97-AF65-F5344CB8AC3E}">
        <p14:creationId xmlns:p14="http://schemas.microsoft.com/office/powerpoint/2010/main" val="10729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573" y="749092"/>
            <a:ext cx="5990852" cy="495071"/>
          </a:xfrm>
        </p:spPr>
        <p:txBody>
          <a:bodyPr/>
          <a:lstStyle/>
          <a:p>
            <a:r>
              <a:rPr lang="en-US" sz="2800" dirty="0" smtClean="0"/>
              <a:t>The good </a:t>
            </a:r>
            <a:r>
              <a:rPr lang="en-US" sz="2800" dirty="0" err="1" smtClean="0"/>
              <a:t>ol</a:t>
            </a:r>
            <a:r>
              <a:rPr lang="en-US" sz="2800" dirty="0" smtClean="0"/>
              <a:t>’ fashioned way</a:t>
            </a:r>
          </a:p>
          <a:p>
            <a:endParaRPr lang="en-US" dirty="0"/>
          </a:p>
        </p:txBody>
      </p:sp>
      <p:pic>
        <p:nvPicPr>
          <p:cNvPr id="4" name="Picture 3" descr="phineas-ga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07" y="2979221"/>
            <a:ext cx="1634610" cy="1634610"/>
          </a:xfrm>
          <a:prstGeom prst="rect">
            <a:avLst/>
          </a:prstGeom>
        </p:spPr>
      </p:pic>
      <p:pic>
        <p:nvPicPr>
          <p:cNvPr id="5" name="Picture 4" descr="phineas_gage_by_tsailanza-d49ypy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907" y="1257152"/>
            <a:ext cx="2068665" cy="3452759"/>
          </a:xfrm>
          <a:prstGeom prst="rect">
            <a:avLst/>
          </a:prstGeom>
        </p:spPr>
      </p:pic>
      <p:pic>
        <p:nvPicPr>
          <p:cNvPr id="6" name="Picture 5" descr="zoom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691" y="1366682"/>
            <a:ext cx="2122592" cy="1312469"/>
          </a:xfrm>
          <a:prstGeom prst="rect">
            <a:avLst/>
          </a:prstGeom>
        </p:spPr>
      </p:pic>
      <p:pic>
        <p:nvPicPr>
          <p:cNvPr id="7" name="Picture 6" descr="2b6f5e54ad1adbf8a450aca845613f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528" y="1366749"/>
            <a:ext cx="1145245" cy="1312402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097395" y="1033408"/>
            <a:ext cx="3671332" cy="495071"/>
          </a:xfrm>
          <a:prstGeom prst="rect">
            <a:avLst/>
          </a:prstGeom>
        </p:spPr>
        <p:txBody>
          <a:bodyPr vert="horz" lIns="68580" tIns="34290" rIns="68580" bIns="3429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With a few modern advancements: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0" name="Picture 9" descr="nn1050-S1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142" y="2941302"/>
            <a:ext cx="2478065" cy="1595873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2118519" y="4675516"/>
            <a:ext cx="7025482" cy="4950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600" dirty="0" smtClean="0"/>
              <a:t>Clinical Measures -  Lesion-Behavior-Relationship</a:t>
            </a:r>
          </a:p>
          <a:p>
            <a:endParaRPr lang="en-US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63573" y="8302"/>
            <a:ext cx="7236294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 smtClean="0"/>
              <a:t>§ Tools we use in Neurocognitive Science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59563" y="687525"/>
            <a:ext cx="86489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307" y="1366749"/>
            <a:ext cx="1634610" cy="153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143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>
                <a:ea typeface="ＭＳ Ｐゴシック" charset="-128"/>
              </a:rPr>
              <a:t>Near Infra-Red Spectroscopy</a:t>
            </a:r>
          </a:p>
        </p:txBody>
      </p:sp>
      <p:sp>
        <p:nvSpPr>
          <p:cNvPr id="1116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57350" y="1485900"/>
            <a:ext cx="5829300" cy="3429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en-US" altLang="x-none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</a:pPr>
            <a:endParaRPr lang="en-US" altLang="x-none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</a:pPr>
            <a:endParaRPr lang="en-US" altLang="x-none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</a:pPr>
            <a:endParaRPr lang="en-US" altLang="x-none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</a:pPr>
            <a:endParaRPr lang="en-US" altLang="x-none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</a:pPr>
            <a:endParaRPr lang="en-US" altLang="x-none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x-none">
                <a:ea typeface="ＭＳ Ｐゴシック" charset="-128"/>
              </a:rPr>
              <a:t>Low spatial resolution, measures blood oxygenation, limited to cortical surface, but noninvasive, can measure continuously</a:t>
            </a:r>
          </a:p>
        </p:txBody>
      </p:sp>
      <p:pic>
        <p:nvPicPr>
          <p:cNvPr id="111619" name="Picture 7" descr="NIRS_VOLUME-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1485900"/>
            <a:ext cx="3257550" cy="2370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20" name="Picture 9" descr="NIRS-infant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5"/>
          <a:stretch>
            <a:fillRect/>
          </a:stretch>
        </p:blipFill>
        <p:spPr bwMode="auto">
          <a:xfrm>
            <a:off x="5143500" y="1485900"/>
            <a:ext cx="2343150" cy="2368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163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572" y="8302"/>
            <a:ext cx="8066027" cy="857250"/>
          </a:xfrm>
        </p:spPr>
        <p:txBody>
          <a:bodyPr/>
          <a:lstStyle/>
          <a:p>
            <a:r>
              <a:rPr lang="en-US" dirty="0"/>
              <a:t>§ Tools we use in Neurocognitive Science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9660" y="4685780"/>
            <a:ext cx="4904518" cy="495071"/>
          </a:xfrm>
        </p:spPr>
        <p:txBody>
          <a:bodyPr>
            <a:normAutofit fontScale="25000" lnSpcReduction="20000"/>
          </a:bodyPr>
          <a:lstStyle/>
          <a:p>
            <a:r>
              <a:rPr lang="en-US" sz="9600" dirty="0" smtClean="0"/>
              <a:t>Physiological Measures -  MRI </a:t>
            </a:r>
          </a:p>
          <a:p>
            <a:endParaRPr lang="en-US" dirty="0"/>
          </a:p>
        </p:txBody>
      </p:sp>
      <p:grpSp>
        <p:nvGrpSpPr>
          <p:cNvPr id="11" name="Group 7"/>
          <p:cNvGrpSpPr>
            <a:grpSpLocks/>
          </p:cNvGrpSpPr>
          <p:nvPr/>
        </p:nvGrpSpPr>
        <p:grpSpPr bwMode="auto">
          <a:xfrm>
            <a:off x="1056725" y="2027370"/>
            <a:ext cx="784622" cy="1553765"/>
            <a:chOff x="640" y="1565"/>
            <a:chExt cx="659" cy="1305"/>
          </a:xfrm>
        </p:grpSpPr>
        <p:sp>
          <p:nvSpPr>
            <p:cNvPr id="12" name="Line 8"/>
            <p:cNvSpPr>
              <a:spLocks noChangeShapeType="1"/>
            </p:cNvSpPr>
            <p:nvPr/>
          </p:nvSpPr>
          <p:spPr bwMode="auto">
            <a:xfrm flipV="1">
              <a:off x="640" y="1565"/>
              <a:ext cx="637" cy="1305"/>
            </a:xfrm>
            <a:prstGeom prst="line">
              <a:avLst/>
            </a:prstGeom>
            <a:noFill/>
            <a:ln w="1270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/>
            </a:p>
          </p:txBody>
        </p:sp>
        <p:grpSp>
          <p:nvGrpSpPr>
            <p:cNvPr id="13" name="Group 9"/>
            <p:cNvGrpSpPr>
              <a:grpSpLocks/>
            </p:cNvGrpSpPr>
            <p:nvPr/>
          </p:nvGrpSpPr>
          <p:grpSpPr bwMode="auto">
            <a:xfrm>
              <a:off x="817" y="1930"/>
              <a:ext cx="482" cy="531"/>
              <a:chOff x="817" y="1930"/>
              <a:chExt cx="482" cy="531"/>
            </a:xfrm>
          </p:grpSpPr>
          <p:sp>
            <p:nvSpPr>
              <p:cNvPr id="14" name="Oval 10"/>
              <p:cNvSpPr>
                <a:spLocks noChangeArrowheads="1"/>
              </p:cNvSpPr>
              <p:nvPr/>
            </p:nvSpPr>
            <p:spPr bwMode="auto">
              <a:xfrm>
                <a:off x="817" y="2061"/>
                <a:ext cx="281" cy="31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15" name="Arc 11"/>
              <p:cNvSpPr>
                <a:spLocks/>
              </p:cNvSpPr>
              <p:nvPr/>
            </p:nvSpPr>
            <p:spPr bwMode="auto">
              <a:xfrm>
                <a:off x="872" y="2087"/>
                <a:ext cx="215" cy="194"/>
              </a:xfrm>
              <a:custGeom>
                <a:avLst/>
                <a:gdLst>
                  <a:gd name="G0" fmla="+- 89 0 0"/>
                  <a:gd name="G1" fmla="+- 21600 0 0"/>
                  <a:gd name="G2" fmla="+- 21600 0 0"/>
                  <a:gd name="T0" fmla="*/ 0 w 21688"/>
                  <a:gd name="T1" fmla="*/ 1 h 21600"/>
                  <a:gd name="T2" fmla="*/ 21688 w 21688"/>
                  <a:gd name="T3" fmla="*/ 21489 h 21600"/>
                  <a:gd name="T4" fmla="*/ 89 w 21688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88" h="21600" fill="none" extrusionOk="0">
                    <a:moveTo>
                      <a:pt x="-1" y="0"/>
                    </a:moveTo>
                    <a:cubicBezTo>
                      <a:pt x="29" y="0"/>
                      <a:pt x="59" y="-1"/>
                      <a:pt x="89" y="-1"/>
                    </a:cubicBezTo>
                    <a:cubicBezTo>
                      <a:pt x="11975" y="-1"/>
                      <a:pt x="21627" y="9603"/>
                      <a:pt x="21688" y="21488"/>
                    </a:cubicBezTo>
                  </a:path>
                  <a:path w="21688" h="21600" stroke="0" extrusionOk="0">
                    <a:moveTo>
                      <a:pt x="-1" y="0"/>
                    </a:moveTo>
                    <a:cubicBezTo>
                      <a:pt x="29" y="0"/>
                      <a:pt x="59" y="-1"/>
                      <a:pt x="89" y="-1"/>
                    </a:cubicBezTo>
                    <a:cubicBezTo>
                      <a:pt x="11975" y="-1"/>
                      <a:pt x="21627" y="9603"/>
                      <a:pt x="21688" y="21488"/>
                    </a:cubicBezTo>
                    <a:lnTo>
                      <a:pt x="89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16" name="Arc 12"/>
              <p:cNvSpPr>
                <a:spLocks/>
              </p:cNvSpPr>
              <p:nvPr/>
            </p:nvSpPr>
            <p:spPr bwMode="auto">
              <a:xfrm>
                <a:off x="822" y="2166"/>
                <a:ext cx="202" cy="199"/>
              </a:xfrm>
              <a:custGeom>
                <a:avLst/>
                <a:gdLst>
                  <a:gd name="G0" fmla="+- 95 0 0"/>
                  <a:gd name="G1" fmla="+- 21600 0 0"/>
                  <a:gd name="G2" fmla="+- 21600 0 0"/>
                  <a:gd name="T0" fmla="*/ 0 w 21694"/>
                  <a:gd name="T1" fmla="*/ 1 h 21600"/>
                  <a:gd name="T2" fmla="*/ 21694 w 21694"/>
                  <a:gd name="T3" fmla="*/ 21491 h 21600"/>
                  <a:gd name="T4" fmla="*/ 95 w 21694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94" h="21600" fill="none" extrusionOk="0">
                    <a:moveTo>
                      <a:pt x="-1" y="0"/>
                    </a:moveTo>
                    <a:cubicBezTo>
                      <a:pt x="31" y="0"/>
                      <a:pt x="63" y="-1"/>
                      <a:pt x="95" y="-1"/>
                    </a:cubicBezTo>
                    <a:cubicBezTo>
                      <a:pt x="11981" y="-1"/>
                      <a:pt x="21634" y="9604"/>
                      <a:pt x="21694" y="21490"/>
                    </a:cubicBezTo>
                  </a:path>
                  <a:path w="21694" h="21600" stroke="0" extrusionOk="0">
                    <a:moveTo>
                      <a:pt x="-1" y="0"/>
                    </a:moveTo>
                    <a:cubicBezTo>
                      <a:pt x="31" y="0"/>
                      <a:pt x="63" y="-1"/>
                      <a:pt x="95" y="-1"/>
                    </a:cubicBezTo>
                    <a:cubicBezTo>
                      <a:pt x="11981" y="-1"/>
                      <a:pt x="21634" y="9604"/>
                      <a:pt x="21694" y="21490"/>
                    </a:cubicBezTo>
                    <a:lnTo>
                      <a:pt x="95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17" name="Arc 13"/>
              <p:cNvSpPr>
                <a:spLocks/>
              </p:cNvSpPr>
              <p:nvPr/>
            </p:nvSpPr>
            <p:spPr bwMode="auto">
              <a:xfrm>
                <a:off x="821" y="2269"/>
                <a:ext cx="115" cy="139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grpSp>
            <p:nvGrpSpPr>
              <p:cNvPr id="18" name="Group 14"/>
              <p:cNvGrpSpPr>
                <a:grpSpLocks/>
              </p:cNvGrpSpPr>
              <p:nvPr/>
            </p:nvGrpSpPr>
            <p:grpSpPr bwMode="auto">
              <a:xfrm>
                <a:off x="912" y="2188"/>
                <a:ext cx="387" cy="116"/>
                <a:chOff x="1220" y="2188"/>
                <a:chExt cx="282" cy="148"/>
              </a:xfrm>
            </p:grpSpPr>
            <p:sp>
              <p:nvSpPr>
                <p:cNvPr id="20" name="Arc 15"/>
                <p:cNvSpPr>
                  <a:spLocks/>
                </p:cNvSpPr>
                <p:nvPr/>
              </p:nvSpPr>
              <p:spPr bwMode="auto">
                <a:xfrm>
                  <a:off x="1343" y="2188"/>
                  <a:ext cx="159" cy="61"/>
                </a:xfrm>
                <a:custGeom>
                  <a:avLst/>
                  <a:gdLst>
                    <a:gd name="G0" fmla="+- 136 0 0"/>
                    <a:gd name="G1" fmla="+- 21600 0 0"/>
                    <a:gd name="G2" fmla="+- 21600 0 0"/>
                    <a:gd name="T0" fmla="*/ 0 w 21736"/>
                    <a:gd name="T1" fmla="*/ 1 h 21600"/>
                    <a:gd name="T2" fmla="*/ 21736 w 21736"/>
                    <a:gd name="T3" fmla="*/ 21600 h 21600"/>
                    <a:gd name="T4" fmla="*/ 136 w 21736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36" h="21600" fill="none" extrusionOk="0">
                      <a:moveTo>
                        <a:pt x="-1" y="0"/>
                      </a:moveTo>
                      <a:cubicBezTo>
                        <a:pt x="45" y="0"/>
                        <a:pt x="90" y="-1"/>
                        <a:pt x="136" y="-1"/>
                      </a:cubicBezTo>
                      <a:cubicBezTo>
                        <a:pt x="12065" y="-1"/>
                        <a:pt x="21736" y="9670"/>
                        <a:pt x="21736" y="21600"/>
                      </a:cubicBezTo>
                    </a:path>
                    <a:path w="21736" h="21600" stroke="0" extrusionOk="0">
                      <a:moveTo>
                        <a:pt x="-1" y="0"/>
                      </a:moveTo>
                      <a:cubicBezTo>
                        <a:pt x="45" y="0"/>
                        <a:pt x="90" y="-1"/>
                        <a:pt x="136" y="-1"/>
                      </a:cubicBezTo>
                      <a:cubicBezTo>
                        <a:pt x="12065" y="-1"/>
                        <a:pt x="21736" y="9670"/>
                        <a:pt x="21736" y="21600"/>
                      </a:cubicBezTo>
                      <a:lnTo>
                        <a:pt x="136" y="2160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triangle" w="med" len="med"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1" name="Arc 16"/>
                <p:cNvSpPr>
                  <a:spLocks/>
                </p:cNvSpPr>
                <p:nvPr/>
              </p:nvSpPr>
              <p:spPr bwMode="auto">
                <a:xfrm>
                  <a:off x="1220" y="2249"/>
                  <a:ext cx="281" cy="87"/>
                </a:xfrm>
                <a:custGeom>
                  <a:avLst/>
                  <a:gdLst>
                    <a:gd name="G0" fmla="+- 0 0 0"/>
                    <a:gd name="G1" fmla="+- 0 0 0"/>
                    <a:gd name="G2" fmla="+- 21600 0 0"/>
                    <a:gd name="T0" fmla="*/ 21600 w 21600"/>
                    <a:gd name="T1" fmla="*/ 0 h 21600"/>
                    <a:gd name="T2" fmla="*/ 0 w 21600"/>
                    <a:gd name="T3" fmla="*/ 21600 h 21600"/>
                    <a:gd name="T4" fmla="*/ 0 w 21600"/>
                    <a:gd name="T5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599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59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  <p:sp>
            <p:nvSpPr>
              <p:cNvPr id="19" name="Rectangle 17"/>
              <p:cNvSpPr>
                <a:spLocks noChangeArrowheads="1"/>
              </p:cNvSpPr>
              <p:nvPr/>
            </p:nvSpPr>
            <p:spPr bwMode="auto">
              <a:xfrm>
                <a:off x="818" y="1930"/>
                <a:ext cx="308" cy="5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44053" tIns="21431" rIns="44053" bIns="21431">
                <a:spAutoFit/>
              </a:bodyPr>
              <a:lstStyle/>
              <a:p>
                <a:pPr defTabSz="280988" eaLnBrk="0" hangingPunct="0"/>
                <a:r>
                  <a:rPr lang="en-US" sz="3825" dirty="0">
                    <a:latin typeface="Times New Roman" charset="0"/>
                  </a:rPr>
                  <a:t>+</a:t>
                </a:r>
              </a:p>
            </p:txBody>
          </p:sp>
        </p:grpSp>
      </p:grpSp>
      <p:grpSp>
        <p:nvGrpSpPr>
          <p:cNvPr id="28" name="Group 2"/>
          <p:cNvGrpSpPr>
            <a:grpSpLocks/>
          </p:cNvGrpSpPr>
          <p:nvPr/>
        </p:nvGrpSpPr>
        <p:grpSpPr bwMode="auto">
          <a:xfrm>
            <a:off x="2146365" y="2056539"/>
            <a:ext cx="842963" cy="1701404"/>
            <a:chOff x="4428" y="1584"/>
            <a:chExt cx="708" cy="1429"/>
          </a:xfrm>
        </p:grpSpPr>
        <p:sp>
          <p:nvSpPr>
            <p:cNvPr id="29" name="Line 3"/>
            <p:cNvSpPr>
              <a:spLocks noChangeShapeType="1"/>
            </p:cNvSpPr>
            <p:nvPr/>
          </p:nvSpPr>
          <p:spPr bwMode="auto">
            <a:xfrm flipV="1">
              <a:off x="4428" y="1584"/>
              <a:ext cx="708" cy="1429"/>
            </a:xfrm>
            <a:prstGeom prst="line">
              <a:avLst/>
            </a:prstGeom>
            <a:noFill/>
            <a:ln w="1270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30" name="Rectangle 4"/>
            <p:cNvSpPr>
              <a:spLocks noChangeArrowheads="1"/>
            </p:cNvSpPr>
            <p:nvPr/>
          </p:nvSpPr>
          <p:spPr bwMode="auto">
            <a:xfrm rot="1589111">
              <a:off x="4556" y="1824"/>
              <a:ext cx="407" cy="105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31" name="Rectangle 5"/>
            <p:cNvSpPr>
              <a:spLocks noChangeArrowheads="1"/>
            </p:cNvSpPr>
            <p:nvPr/>
          </p:nvSpPr>
          <p:spPr bwMode="auto">
            <a:xfrm>
              <a:off x="4854" y="1900"/>
              <a:ext cx="209" cy="2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44053" tIns="21431" rIns="44053" bIns="21431">
              <a:spAutoFit/>
            </a:bodyPr>
            <a:lstStyle/>
            <a:p>
              <a:pPr defTabSz="280988" eaLnBrk="0" hangingPunct="0"/>
              <a:r>
                <a:rPr lang="en-US" sz="1725"/>
                <a:t>N</a:t>
              </a:r>
            </a:p>
          </p:txBody>
        </p:sp>
        <p:sp>
          <p:nvSpPr>
            <p:cNvPr id="32" name="Rectangle 6"/>
            <p:cNvSpPr>
              <a:spLocks noChangeArrowheads="1"/>
            </p:cNvSpPr>
            <p:nvPr/>
          </p:nvSpPr>
          <p:spPr bwMode="auto">
            <a:xfrm>
              <a:off x="4505" y="2469"/>
              <a:ext cx="199" cy="2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44053" tIns="21431" rIns="44053" bIns="21431">
              <a:spAutoFit/>
            </a:bodyPr>
            <a:lstStyle/>
            <a:p>
              <a:pPr defTabSz="280988" eaLnBrk="0" hangingPunct="0"/>
              <a:r>
                <a:rPr lang="en-US" sz="1725"/>
                <a:t>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31381" y="3765320"/>
            <a:ext cx="3149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A moving charge creates a current, a current creates a magnetic field (and vice versa)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62777" y="825448"/>
            <a:ext cx="59891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Protons spin and have angular momentum</a:t>
            </a:r>
          </a:p>
          <a:p>
            <a:pPr algn="ctr"/>
            <a:r>
              <a:rPr lang="en-US" sz="2400" i="1" dirty="0"/>
              <a:t>This also gives them a magnetic moment</a:t>
            </a:r>
          </a:p>
        </p:txBody>
      </p:sp>
      <p:grpSp>
        <p:nvGrpSpPr>
          <p:cNvPr id="160" name="Group 2"/>
          <p:cNvGrpSpPr>
            <a:grpSpLocks/>
          </p:cNvGrpSpPr>
          <p:nvPr/>
        </p:nvGrpSpPr>
        <p:grpSpPr bwMode="auto">
          <a:xfrm>
            <a:off x="4185710" y="2190037"/>
            <a:ext cx="1323975" cy="1962150"/>
            <a:chOff x="900" y="1165"/>
            <a:chExt cx="1112" cy="1648"/>
          </a:xfrm>
        </p:grpSpPr>
        <p:sp>
          <p:nvSpPr>
            <p:cNvPr id="161" name="Oval 3"/>
            <p:cNvSpPr>
              <a:spLocks noChangeArrowheads="1"/>
            </p:cNvSpPr>
            <p:nvPr/>
          </p:nvSpPr>
          <p:spPr bwMode="auto">
            <a:xfrm>
              <a:off x="900" y="1165"/>
              <a:ext cx="1112" cy="304"/>
            </a:xfrm>
            <a:prstGeom prst="ellipse">
              <a:avLst/>
            </a:prstGeom>
            <a:noFill/>
            <a:ln w="508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62" name="Oval 4"/>
            <p:cNvSpPr>
              <a:spLocks noChangeArrowheads="1"/>
            </p:cNvSpPr>
            <p:nvPr/>
          </p:nvSpPr>
          <p:spPr bwMode="auto">
            <a:xfrm>
              <a:off x="1028" y="2589"/>
              <a:ext cx="856" cy="224"/>
            </a:xfrm>
            <a:prstGeom prst="ellipse">
              <a:avLst/>
            </a:prstGeom>
            <a:noFill/>
            <a:ln w="508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63" name="Line 5"/>
            <p:cNvSpPr>
              <a:spLocks noChangeShapeType="1"/>
            </p:cNvSpPr>
            <p:nvPr/>
          </p:nvSpPr>
          <p:spPr bwMode="auto">
            <a:xfrm flipH="1" flipV="1">
              <a:off x="904" y="1301"/>
              <a:ext cx="127" cy="1408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64" name="Line 6"/>
            <p:cNvSpPr>
              <a:spLocks noChangeShapeType="1"/>
            </p:cNvSpPr>
            <p:nvPr/>
          </p:nvSpPr>
          <p:spPr bwMode="auto">
            <a:xfrm flipV="1">
              <a:off x="1898" y="1301"/>
              <a:ext cx="100" cy="1408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/>
            </a:p>
          </p:txBody>
        </p:sp>
        <p:grpSp>
          <p:nvGrpSpPr>
            <p:cNvPr id="165" name="Group 7"/>
            <p:cNvGrpSpPr>
              <a:grpSpLocks/>
            </p:cNvGrpSpPr>
            <p:nvPr/>
          </p:nvGrpSpPr>
          <p:grpSpPr bwMode="auto">
            <a:xfrm>
              <a:off x="1694" y="1630"/>
              <a:ext cx="148" cy="277"/>
              <a:chOff x="1906" y="1630"/>
              <a:chExt cx="167" cy="277"/>
            </a:xfrm>
          </p:grpSpPr>
          <p:sp>
            <p:nvSpPr>
              <p:cNvPr id="221" name="Oval 8"/>
              <p:cNvSpPr>
                <a:spLocks noChangeArrowheads="1"/>
              </p:cNvSpPr>
              <p:nvPr/>
            </p:nvSpPr>
            <p:spPr bwMode="auto">
              <a:xfrm rot="21120000">
                <a:off x="1907" y="1769"/>
                <a:ext cx="96" cy="96"/>
              </a:xfrm>
              <a:prstGeom prst="ellipse">
                <a:avLst/>
              </a:prstGeom>
              <a:solidFill>
                <a:srgbClr val="3365F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222" name="Line 9"/>
              <p:cNvSpPr>
                <a:spLocks noChangeShapeType="1"/>
              </p:cNvSpPr>
              <p:nvPr/>
            </p:nvSpPr>
            <p:spPr bwMode="auto">
              <a:xfrm flipV="1">
                <a:off x="1906" y="1630"/>
                <a:ext cx="167" cy="277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grpSp>
          <p:nvGrpSpPr>
            <p:cNvPr id="166" name="Group 10"/>
            <p:cNvGrpSpPr>
              <a:grpSpLocks/>
            </p:cNvGrpSpPr>
            <p:nvPr/>
          </p:nvGrpSpPr>
          <p:grpSpPr bwMode="auto">
            <a:xfrm>
              <a:off x="1030" y="1835"/>
              <a:ext cx="248" cy="147"/>
              <a:chOff x="1158" y="1835"/>
              <a:chExt cx="280" cy="147"/>
            </a:xfrm>
          </p:grpSpPr>
          <p:sp>
            <p:nvSpPr>
              <p:cNvPr id="219" name="Oval 11"/>
              <p:cNvSpPr>
                <a:spLocks noChangeArrowheads="1"/>
              </p:cNvSpPr>
              <p:nvPr/>
            </p:nvSpPr>
            <p:spPr bwMode="auto">
              <a:xfrm rot="4560000">
                <a:off x="1197" y="1835"/>
                <a:ext cx="96" cy="96"/>
              </a:xfrm>
              <a:prstGeom prst="ellipse">
                <a:avLst/>
              </a:prstGeom>
              <a:solidFill>
                <a:srgbClr val="3365F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220" name="Line 12"/>
              <p:cNvSpPr>
                <a:spLocks noChangeShapeType="1"/>
              </p:cNvSpPr>
              <p:nvPr/>
            </p:nvSpPr>
            <p:spPr bwMode="auto">
              <a:xfrm>
                <a:off x="1158" y="1844"/>
                <a:ext cx="280" cy="138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grpSp>
          <p:nvGrpSpPr>
            <p:cNvPr id="167" name="Group 13"/>
            <p:cNvGrpSpPr>
              <a:grpSpLocks/>
            </p:cNvGrpSpPr>
            <p:nvPr/>
          </p:nvGrpSpPr>
          <p:grpSpPr bwMode="auto">
            <a:xfrm>
              <a:off x="1309" y="1914"/>
              <a:ext cx="287" cy="99"/>
              <a:chOff x="1472" y="1914"/>
              <a:chExt cx="324" cy="99"/>
            </a:xfrm>
          </p:grpSpPr>
          <p:sp>
            <p:nvSpPr>
              <p:cNvPr id="217" name="Oval 14"/>
              <p:cNvSpPr>
                <a:spLocks noChangeArrowheads="1"/>
              </p:cNvSpPr>
              <p:nvPr/>
            </p:nvSpPr>
            <p:spPr bwMode="auto">
              <a:xfrm rot="14460000">
                <a:off x="1644" y="1917"/>
                <a:ext cx="96" cy="96"/>
              </a:xfrm>
              <a:prstGeom prst="ellipse">
                <a:avLst/>
              </a:prstGeom>
              <a:solidFill>
                <a:srgbClr val="3365F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218" name="Line 15"/>
              <p:cNvSpPr>
                <a:spLocks noChangeShapeType="1"/>
              </p:cNvSpPr>
              <p:nvPr/>
            </p:nvSpPr>
            <p:spPr bwMode="auto">
              <a:xfrm flipH="1" flipV="1">
                <a:off x="1472" y="1914"/>
                <a:ext cx="324" cy="7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grpSp>
          <p:nvGrpSpPr>
            <p:cNvPr id="168" name="Group 16"/>
            <p:cNvGrpSpPr>
              <a:grpSpLocks/>
            </p:cNvGrpSpPr>
            <p:nvPr/>
          </p:nvGrpSpPr>
          <p:grpSpPr bwMode="auto">
            <a:xfrm>
              <a:off x="1246" y="2039"/>
              <a:ext cx="94" cy="306"/>
              <a:chOff x="1401" y="2039"/>
              <a:chExt cx="106" cy="306"/>
            </a:xfrm>
          </p:grpSpPr>
          <p:sp>
            <p:nvSpPr>
              <p:cNvPr id="215" name="Oval 17"/>
              <p:cNvSpPr>
                <a:spLocks noChangeArrowheads="1"/>
              </p:cNvSpPr>
              <p:nvPr/>
            </p:nvSpPr>
            <p:spPr bwMode="auto">
              <a:xfrm rot="9180000">
                <a:off x="1411" y="2086"/>
                <a:ext cx="96" cy="96"/>
              </a:xfrm>
              <a:prstGeom prst="ellipse">
                <a:avLst/>
              </a:prstGeom>
              <a:solidFill>
                <a:srgbClr val="3365F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216" name="Line 18"/>
              <p:cNvSpPr>
                <a:spLocks noChangeShapeType="1"/>
              </p:cNvSpPr>
              <p:nvPr/>
            </p:nvSpPr>
            <p:spPr bwMode="auto">
              <a:xfrm flipH="1">
                <a:off x="1401" y="2039"/>
                <a:ext cx="82" cy="306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grpSp>
          <p:nvGrpSpPr>
            <p:cNvPr id="169" name="Group 19"/>
            <p:cNvGrpSpPr>
              <a:grpSpLocks/>
            </p:cNvGrpSpPr>
            <p:nvPr/>
          </p:nvGrpSpPr>
          <p:grpSpPr bwMode="auto">
            <a:xfrm>
              <a:off x="1414" y="2371"/>
              <a:ext cx="86" cy="316"/>
              <a:chOff x="1591" y="2371"/>
              <a:chExt cx="96" cy="316"/>
            </a:xfrm>
          </p:grpSpPr>
          <p:sp>
            <p:nvSpPr>
              <p:cNvPr id="213" name="Oval 20"/>
              <p:cNvSpPr>
                <a:spLocks noChangeArrowheads="1"/>
              </p:cNvSpPr>
              <p:nvPr/>
            </p:nvSpPr>
            <p:spPr bwMode="auto">
              <a:xfrm rot="8580000">
                <a:off x="1591" y="2420"/>
                <a:ext cx="96" cy="96"/>
              </a:xfrm>
              <a:prstGeom prst="ellipse">
                <a:avLst/>
              </a:prstGeom>
              <a:solidFill>
                <a:srgbClr val="3365F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214" name="Line 21"/>
              <p:cNvSpPr>
                <a:spLocks noChangeShapeType="1"/>
              </p:cNvSpPr>
              <p:nvPr/>
            </p:nvSpPr>
            <p:spPr bwMode="auto">
              <a:xfrm flipH="1">
                <a:off x="1619" y="2371"/>
                <a:ext cx="26" cy="316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grpSp>
          <p:nvGrpSpPr>
            <p:cNvPr id="170" name="Group 22"/>
            <p:cNvGrpSpPr>
              <a:grpSpLocks/>
            </p:cNvGrpSpPr>
            <p:nvPr/>
          </p:nvGrpSpPr>
          <p:grpSpPr bwMode="auto">
            <a:xfrm>
              <a:off x="1457" y="2050"/>
              <a:ext cx="108" cy="311"/>
              <a:chOff x="1639" y="2050"/>
              <a:chExt cx="122" cy="311"/>
            </a:xfrm>
          </p:grpSpPr>
          <p:sp>
            <p:nvSpPr>
              <p:cNvPr id="211" name="Oval 23"/>
              <p:cNvSpPr>
                <a:spLocks noChangeArrowheads="1"/>
              </p:cNvSpPr>
              <p:nvPr/>
            </p:nvSpPr>
            <p:spPr bwMode="auto">
              <a:xfrm rot="17940000">
                <a:off x="1665" y="2215"/>
                <a:ext cx="96" cy="96"/>
              </a:xfrm>
              <a:prstGeom prst="ellipse">
                <a:avLst/>
              </a:prstGeom>
              <a:solidFill>
                <a:srgbClr val="3365F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212" name="Line 24"/>
              <p:cNvSpPr>
                <a:spLocks noChangeShapeType="1"/>
              </p:cNvSpPr>
              <p:nvPr/>
            </p:nvSpPr>
            <p:spPr bwMode="auto">
              <a:xfrm flipH="1" flipV="1">
                <a:off x="1639" y="2050"/>
                <a:ext cx="113" cy="31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grpSp>
          <p:nvGrpSpPr>
            <p:cNvPr id="171" name="Group 25"/>
            <p:cNvGrpSpPr>
              <a:grpSpLocks/>
            </p:cNvGrpSpPr>
            <p:nvPr/>
          </p:nvGrpSpPr>
          <p:grpSpPr bwMode="auto">
            <a:xfrm>
              <a:off x="1130" y="2266"/>
              <a:ext cx="101" cy="316"/>
              <a:chOff x="1271" y="2266"/>
              <a:chExt cx="114" cy="316"/>
            </a:xfrm>
          </p:grpSpPr>
          <p:sp>
            <p:nvSpPr>
              <p:cNvPr id="209" name="Oval 26"/>
              <p:cNvSpPr>
                <a:spLocks noChangeArrowheads="1"/>
              </p:cNvSpPr>
              <p:nvPr/>
            </p:nvSpPr>
            <p:spPr bwMode="auto">
              <a:xfrm rot="18060000">
                <a:off x="1289" y="2435"/>
                <a:ext cx="96" cy="96"/>
              </a:xfrm>
              <a:prstGeom prst="ellipse">
                <a:avLst/>
              </a:prstGeom>
              <a:solidFill>
                <a:srgbClr val="3365F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210" name="Line 27"/>
              <p:cNvSpPr>
                <a:spLocks noChangeShapeType="1"/>
              </p:cNvSpPr>
              <p:nvPr/>
            </p:nvSpPr>
            <p:spPr bwMode="auto">
              <a:xfrm flipH="1" flipV="1">
                <a:off x="1271" y="2266"/>
                <a:ext cx="100" cy="316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grpSp>
          <p:nvGrpSpPr>
            <p:cNvPr id="172" name="Group 28"/>
            <p:cNvGrpSpPr>
              <a:grpSpLocks/>
            </p:cNvGrpSpPr>
            <p:nvPr/>
          </p:nvGrpSpPr>
          <p:grpSpPr bwMode="auto">
            <a:xfrm>
              <a:off x="1522" y="2462"/>
              <a:ext cx="280" cy="96"/>
              <a:chOff x="1712" y="2462"/>
              <a:chExt cx="316" cy="96"/>
            </a:xfrm>
          </p:grpSpPr>
          <p:sp>
            <p:nvSpPr>
              <p:cNvPr id="207" name="Oval 29"/>
              <p:cNvSpPr>
                <a:spLocks noChangeArrowheads="1"/>
              </p:cNvSpPr>
              <p:nvPr/>
            </p:nvSpPr>
            <p:spPr bwMode="auto">
              <a:xfrm rot="3120000">
                <a:off x="1761" y="2462"/>
                <a:ext cx="96" cy="96"/>
              </a:xfrm>
              <a:prstGeom prst="ellipse">
                <a:avLst/>
              </a:prstGeom>
              <a:solidFill>
                <a:srgbClr val="3365F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208" name="Line 30"/>
              <p:cNvSpPr>
                <a:spLocks noChangeShapeType="1"/>
              </p:cNvSpPr>
              <p:nvPr/>
            </p:nvSpPr>
            <p:spPr bwMode="auto">
              <a:xfrm>
                <a:off x="1712" y="2514"/>
                <a:ext cx="316" cy="4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grpSp>
          <p:nvGrpSpPr>
            <p:cNvPr id="173" name="Group 31"/>
            <p:cNvGrpSpPr>
              <a:grpSpLocks/>
            </p:cNvGrpSpPr>
            <p:nvPr/>
          </p:nvGrpSpPr>
          <p:grpSpPr bwMode="auto">
            <a:xfrm>
              <a:off x="1632" y="1925"/>
              <a:ext cx="248" cy="153"/>
              <a:chOff x="1836" y="1925"/>
              <a:chExt cx="279" cy="153"/>
            </a:xfrm>
          </p:grpSpPr>
          <p:sp>
            <p:nvSpPr>
              <p:cNvPr id="205" name="Oval 32"/>
              <p:cNvSpPr>
                <a:spLocks noChangeArrowheads="1"/>
              </p:cNvSpPr>
              <p:nvPr/>
            </p:nvSpPr>
            <p:spPr bwMode="auto">
              <a:xfrm rot="1260000">
                <a:off x="1873" y="1979"/>
                <a:ext cx="96" cy="96"/>
              </a:xfrm>
              <a:prstGeom prst="ellipse">
                <a:avLst/>
              </a:prstGeom>
              <a:solidFill>
                <a:srgbClr val="3365F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206" name="Line 33"/>
              <p:cNvSpPr>
                <a:spLocks noChangeShapeType="1"/>
              </p:cNvSpPr>
              <p:nvPr/>
            </p:nvSpPr>
            <p:spPr bwMode="auto">
              <a:xfrm flipV="1">
                <a:off x="1836" y="1925"/>
                <a:ext cx="279" cy="153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grpSp>
          <p:nvGrpSpPr>
            <p:cNvPr id="174" name="Group 34"/>
            <p:cNvGrpSpPr>
              <a:grpSpLocks/>
            </p:cNvGrpSpPr>
            <p:nvPr/>
          </p:nvGrpSpPr>
          <p:grpSpPr bwMode="auto">
            <a:xfrm>
              <a:off x="1363" y="1748"/>
              <a:ext cx="280" cy="110"/>
              <a:chOff x="1533" y="1748"/>
              <a:chExt cx="316" cy="110"/>
            </a:xfrm>
          </p:grpSpPr>
          <p:sp>
            <p:nvSpPr>
              <p:cNvPr id="203" name="Oval 35"/>
              <p:cNvSpPr>
                <a:spLocks noChangeArrowheads="1"/>
              </p:cNvSpPr>
              <p:nvPr/>
            </p:nvSpPr>
            <p:spPr bwMode="auto">
              <a:xfrm rot="12600000">
                <a:off x="1702" y="1748"/>
                <a:ext cx="96" cy="96"/>
              </a:xfrm>
              <a:prstGeom prst="ellipse">
                <a:avLst/>
              </a:prstGeom>
              <a:solidFill>
                <a:srgbClr val="3365F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204" name="Line 36"/>
              <p:cNvSpPr>
                <a:spLocks noChangeShapeType="1"/>
              </p:cNvSpPr>
              <p:nvPr/>
            </p:nvSpPr>
            <p:spPr bwMode="auto">
              <a:xfrm flipH="1">
                <a:off x="1533" y="1768"/>
                <a:ext cx="316" cy="9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grpSp>
          <p:nvGrpSpPr>
            <p:cNvPr id="175" name="Group 37"/>
            <p:cNvGrpSpPr>
              <a:grpSpLocks/>
            </p:cNvGrpSpPr>
            <p:nvPr/>
          </p:nvGrpSpPr>
          <p:grpSpPr bwMode="auto">
            <a:xfrm>
              <a:off x="1575" y="2194"/>
              <a:ext cx="288" cy="99"/>
              <a:chOff x="1772" y="2194"/>
              <a:chExt cx="324" cy="99"/>
            </a:xfrm>
          </p:grpSpPr>
          <p:sp>
            <p:nvSpPr>
              <p:cNvPr id="201" name="Oval 38"/>
              <p:cNvSpPr>
                <a:spLocks noChangeArrowheads="1"/>
              </p:cNvSpPr>
              <p:nvPr/>
            </p:nvSpPr>
            <p:spPr bwMode="auto">
              <a:xfrm rot="14460000">
                <a:off x="1944" y="2197"/>
                <a:ext cx="96" cy="96"/>
              </a:xfrm>
              <a:prstGeom prst="ellipse">
                <a:avLst/>
              </a:prstGeom>
              <a:solidFill>
                <a:srgbClr val="3365F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202" name="Line 39"/>
              <p:cNvSpPr>
                <a:spLocks noChangeShapeType="1"/>
              </p:cNvSpPr>
              <p:nvPr/>
            </p:nvSpPr>
            <p:spPr bwMode="auto">
              <a:xfrm flipH="1" flipV="1">
                <a:off x="1772" y="2194"/>
                <a:ext cx="324" cy="7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grpSp>
          <p:nvGrpSpPr>
            <p:cNvPr id="176" name="Group 40"/>
            <p:cNvGrpSpPr>
              <a:grpSpLocks/>
            </p:cNvGrpSpPr>
            <p:nvPr/>
          </p:nvGrpSpPr>
          <p:grpSpPr bwMode="auto">
            <a:xfrm>
              <a:off x="1286" y="2252"/>
              <a:ext cx="160" cy="267"/>
              <a:chOff x="1447" y="2252"/>
              <a:chExt cx="180" cy="267"/>
            </a:xfrm>
          </p:grpSpPr>
          <p:sp>
            <p:nvSpPr>
              <p:cNvPr id="199" name="Oval 41"/>
              <p:cNvSpPr>
                <a:spLocks noChangeArrowheads="1"/>
              </p:cNvSpPr>
              <p:nvPr/>
            </p:nvSpPr>
            <p:spPr bwMode="auto">
              <a:xfrm rot="21300000">
                <a:off x="1451" y="2385"/>
                <a:ext cx="96" cy="96"/>
              </a:xfrm>
              <a:prstGeom prst="ellipse">
                <a:avLst/>
              </a:prstGeom>
              <a:solidFill>
                <a:srgbClr val="3365F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200" name="Line 42"/>
              <p:cNvSpPr>
                <a:spLocks noChangeShapeType="1"/>
              </p:cNvSpPr>
              <p:nvPr/>
            </p:nvSpPr>
            <p:spPr bwMode="auto">
              <a:xfrm flipV="1">
                <a:off x="1447" y="2252"/>
                <a:ext cx="180" cy="267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grpSp>
          <p:nvGrpSpPr>
            <p:cNvPr id="177" name="Group 43"/>
            <p:cNvGrpSpPr>
              <a:grpSpLocks/>
            </p:cNvGrpSpPr>
            <p:nvPr/>
          </p:nvGrpSpPr>
          <p:grpSpPr bwMode="auto">
            <a:xfrm>
              <a:off x="1596" y="2386"/>
              <a:ext cx="288" cy="99"/>
              <a:chOff x="1796" y="2386"/>
              <a:chExt cx="324" cy="99"/>
            </a:xfrm>
          </p:grpSpPr>
          <p:sp>
            <p:nvSpPr>
              <p:cNvPr id="197" name="Oval 44"/>
              <p:cNvSpPr>
                <a:spLocks noChangeArrowheads="1"/>
              </p:cNvSpPr>
              <p:nvPr/>
            </p:nvSpPr>
            <p:spPr bwMode="auto">
              <a:xfrm rot="14460000">
                <a:off x="1968" y="2389"/>
                <a:ext cx="96" cy="96"/>
              </a:xfrm>
              <a:prstGeom prst="ellipse">
                <a:avLst/>
              </a:prstGeom>
              <a:solidFill>
                <a:srgbClr val="3365F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198" name="Line 45"/>
              <p:cNvSpPr>
                <a:spLocks noChangeShapeType="1"/>
              </p:cNvSpPr>
              <p:nvPr/>
            </p:nvSpPr>
            <p:spPr bwMode="auto">
              <a:xfrm flipH="1" flipV="1">
                <a:off x="1796" y="2386"/>
                <a:ext cx="324" cy="7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grpSp>
          <p:nvGrpSpPr>
            <p:cNvPr id="178" name="Group 46"/>
            <p:cNvGrpSpPr>
              <a:grpSpLocks/>
            </p:cNvGrpSpPr>
            <p:nvPr/>
          </p:nvGrpSpPr>
          <p:grpSpPr bwMode="auto">
            <a:xfrm>
              <a:off x="1102" y="2639"/>
              <a:ext cx="290" cy="96"/>
              <a:chOff x="1239" y="2639"/>
              <a:chExt cx="327" cy="96"/>
            </a:xfrm>
          </p:grpSpPr>
          <p:sp>
            <p:nvSpPr>
              <p:cNvPr id="195" name="Oval 47"/>
              <p:cNvSpPr>
                <a:spLocks noChangeArrowheads="1"/>
              </p:cNvSpPr>
              <p:nvPr/>
            </p:nvSpPr>
            <p:spPr bwMode="auto">
              <a:xfrm rot="14280000">
                <a:off x="1414" y="2639"/>
                <a:ext cx="96" cy="96"/>
              </a:xfrm>
              <a:prstGeom prst="ellipse">
                <a:avLst/>
              </a:prstGeom>
              <a:solidFill>
                <a:srgbClr val="3365F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196" name="Line 48"/>
              <p:cNvSpPr>
                <a:spLocks noChangeShapeType="1"/>
              </p:cNvSpPr>
              <p:nvPr/>
            </p:nvSpPr>
            <p:spPr bwMode="auto">
              <a:xfrm flipH="1" flipV="1">
                <a:off x="1239" y="2648"/>
                <a:ext cx="327" cy="54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grpSp>
          <p:nvGrpSpPr>
            <p:cNvPr id="179" name="Group 49"/>
            <p:cNvGrpSpPr>
              <a:grpSpLocks/>
            </p:cNvGrpSpPr>
            <p:nvPr/>
          </p:nvGrpSpPr>
          <p:grpSpPr bwMode="auto">
            <a:xfrm>
              <a:off x="1490" y="2642"/>
              <a:ext cx="280" cy="96"/>
              <a:chOff x="1676" y="2642"/>
              <a:chExt cx="316" cy="96"/>
            </a:xfrm>
          </p:grpSpPr>
          <p:sp>
            <p:nvSpPr>
              <p:cNvPr id="193" name="Oval 50"/>
              <p:cNvSpPr>
                <a:spLocks noChangeArrowheads="1"/>
              </p:cNvSpPr>
              <p:nvPr/>
            </p:nvSpPr>
            <p:spPr bwMode="auto">
              <a:xfrm rot="3120000">
                <a:off x="1725" y="2642"/>
                <a:ext cx="96" cy="96"/>
              </a:xfrm>
              <a:prstGeom prst="ellipse">
                <a:avLst/>
              </a:prstGeom>
              <a:solidFill>
                <a:srgbClr val="3365F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194" name="Line 51"/>
              <p:cNvSpPr>
                <a:spLocks noChangeShapeType="1"/>
              </p:cNvSpPr>
              <p:nvPr/>
            </p:nvSpPr>
            <p:spPr bwMode="auto">
              <a:xfrm>
                <a:off x="1676" y="2694"/>
                <a:ext cx="316" cy="4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grpSp>
          <p:nvGrpSpPr>
            <p:cNvPr id="180" name="Group 52"/>
            <p:cNvGrpSpPr>
              <a:grpSpLocks/>
            </p:cNvGrpSpPr>
            <p:nvPr/>
          </p:nvGrpSpPr>
          <p:grpSpPr bwMode="auto">
            <a:xfrm>
              <a:off x="1262" y="1610"/>
              <a:ext cx="288" cy="99"/>
              <a:chOff x="1420" y="1610"/>
              <a:chExt cx="324" cy="99"/>
            </a:xfrm>
          </p:grpSpPr>
          <p:sp>
            <p:nvSpPr>
              <p:cNvPr id="191" name="Oval 53"/>
              <p:cNvSpPr>
                <a:spLocks noChangeArrowheads="1"/>
              </p:cNvSpPr>
              <p:nvPr/>
            </p:nvSpPr>
            <p:spPr bwMode="auto">
              <a:xfrm rot="14460000">
                <a:off x="1592" y="1613"/>
                <a:ext cx="96" cy="96"/>
              </a:xfrm>
              <a:prstGeom prst="ellipse">
                <a:avLst/>
              </a:prstGeom>
              <a:solidFill>
                <a:srgbClr val="3365F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192" name="Line 54"/>
              <p:cNvSpPr>
                <a:spLocks noChangeShapeType="1"/>
              </p:cNvSpPr>
              <p:nvPr/>
            </p:nvSpPr>
            <p:spPr bwMode="auto">
              <a:xfrm flipH="1" flipV="1">
                <a:off x="1420" y="1610"/>
                <a:ext cx="324" cy="7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grpSp>
          <p:nvGrpSpPr>
            <p:cNvPr id="181" name="Group 55"/>
            <p:cNvGrpSpPr>
              <a:grpSpLocks/>
            </p:cNvGrpSpPr>
            <p:nvPr/>
          </p:nvGrpSpPr>
          <p:grpSpPr bwMode="auto">
            <a:xfrm>
              <a:off x="1176" y="1602"/>
              <a:ext cx="109" cy="311"/>
              <a:chOff x="1323" y="1602"/>
              <a:chExt cx="122" cy="311"/>
            </a:xfrm>
          </p:grpSpPr>
          <p:sp>
            <p:nvSpPr>
              <p:cNvPr id="189" name="Oval 56"/>
              <p:cNvSpPr>
                <a:spLocks noChangeArrowheads="1"/>
              </p:cNvSpPr>
              <p:nvPr/>
            </p:nvSpPr>
            <p:spPr bwMode="auto">
              <a:xfrm rot="17940000">
                <a:off x="1349" y="1767"/>
                <a:ext cx="96" cy="96"/>
              </a:xfrm>
              <a:prstGeom prst="ellipse">
                <a:avLst/>
              </a:prstGeom>
              <a:solidFill>
                <a:srgbClr val="3365F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190" name="Line 57"/>
              <p:cNvSpPr>
                <a:spLocks noChangeShapeType="1"/>
              </p:cNvSpPr>
              <p:nvPr/>
            </p:nvSpPr>
            <p:spPr bwMode="auto">
              <a:xfrm flipH="1" flipV="1">
                <a:off x="1323" y="1602"/>
                <a:ext cx="113" cy="31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grpSp>
          <p:nvGrpSpPr>
            <p:cNvPr id="182" name="Group 58"/>
            <p:cNvGrpSpPr>
              <a:grpSpLocks/>
            </p:cNvGrpSpPr>
            <p:nvPr/>
          </p:nvGrpSpPr>
          <p:grpSpPr bwMode="auto">
            <a:xfrm>
              <a:off x="1059" y="1982"/>
              <a:ext cx="101" cy="316"/>
              <a:chOff x="1191" y="1982"/>
              <a:chExt cx="114" cy="316"/>
            </a:xfrm>
          </p:grpSpPr>
          <p:sp>
            <p:nvSpPr>
              <p:cNvPr id="187" name="Oval 59"/>
              <p:cNvSpPr>
                <a:spLocks noChangeArrowheads="1"/>
              </p:cNvSpPr>
              <p:nvPr/>
            </p:nvSpPr>
            <p:spPr bwMode="auto">
              <a:xfrm rot="18060000">
                <a:off x="1209" y="2151"/>
                <a:ext cx="96" cy="96"/>
              </a:xfrm>
              <a:prstGeom prst="ellipse">
                <a:avLst/>
              </a:prstGeom>
              <a:solidFill>
                <a:srgbClr val="3365F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188" name="Line 60"/>
              <p:cNvSpPr>
                <a:spLocks noChangeShapeType="1"/>
              </p:cNvSpPr>
              <p:nvPr/>
            </p:nvSpPr>
            <p:spPr bwMode="auto">
              <a:xfrm flipH="1" flipV="1">
                <a:off x="1191" y="1982"/>
                <a:ext cx="100" cy="316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grpSp>
          <p:nvGrpSpPr>
            <p:cNvPr id="183" name="Group 61"/>
            <p:cNvGrpSpPr>
              <a:grpSpLocks/>
            </p:cNvGrpSpPr>
            <p:nvPr/>
          </p:nvGrpSpPr>
          <p:grpSpPr bwMode="auto">
            <a:xfrm>
              <a:off x="1419" y="2358"/>
              <a:ext cx="280" cy="96"/>
              <a:chOff x="1596" y="2358"/>
              <a:chExt cx="316" cy="96"/>
            </a:xfrm>
          </p:grpSpPr>
          <p:sp>
            <p:nvSpPr>
              <p:cNvPr id="185" name="Oval 62"/>
              <p:cNvSpPr>
                <a:spLocks noChangeArrowheads="1"/>
              </p:cNvSpPr>
              <p:nvPr/>
            </p:nvSpPr>
            <p:spPr bwMode="auto">
              <a:xfrm rot="3120000">
                <a:off x="1645" y="2358"/>
                <a:ext cx="96" cy="96"/>
              </a:xfrm>
              <a:prstGeom prst="ellipse">
                <a:avLst/>
              </a:prstGeom>
              <a:solidFill>
                <a:srgbClr val="3365F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186" name="Line 63"/>
              <p:cNvSpPr>
                <a:spLocks noChangeShapeType="1"/>
              </p:cNvSpPr>
              <p:nvPr/>
            </p:nvSpPr>
            <p:spPr bwMode="auto">
              <a:xfrm>
                <a:off x="1596" y="2410"/>
                <a:ext cx="316" cy="4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sp>
          <p:nvSpPr>
            <p:cNvPr id="184" name="Oval 64"/>
            <p:cNvSpPr>
              <a:spLocks noChangeArrowheads="1"/>
            </p:cNvSpPr>
            <p:nvPr/>
          </p:nvSpPr>
          <p:spPr bwMode="auto">
            <a:xfrm>
              <a:off x="939" y="1545"/>
              <a:ext cx="1034" cy="264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/>
            </a:p>
          </p:txBody>
        </p:sp>
      </p:grpSp>
      <p:sp>
        <p:nvSpPr>
          <p:cNvPr id="299" name="TextBox 298"/>
          <p:cNvSpPr txBox="1"/>
          <p:nvPr/>
        </p:nvSpPr>
        <p:spPr>
          <a:xfrm>
            <a:off x="5743110" y="2125919"/>
            <a:ext cx="35407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Think of brain as bulk matter with anisotropic distribution of magnetic moments (from H</a:t>
            </a:r>
            <a:r>
              <a:rPr lang="en-US" sz="2400" baseline="-25000" dirty="0"/>
              <a:t>2</a:t>
            </a:r>
            <a:r>
              <a:rPr lang="en-US" sz="2400" dirty="0"/>
              <a:t>0 atoms)</a:t>
            </a:r>
          </a:p>
        </p:txBody>
      </p:sp>
      <p:cxnSp>
        <p:nvCxnSpPr>
          <p:cNvPr id="87" name="Straight Connector 86"/>
          <p:cNvCxnSpPr/>
          <p:nvPr/>
        </p:nvCxnSpPr>
        <p:spPr>
          <a:xfrm>
            <a:off x="259563" y="687525"/>
            <a:ext cx="86489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544394" y="1749012"/>
            <a:ext cx="3086100" cy="312722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5726176" y="1910077"/>
            <a:ext cx="0" cy="2344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96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145"/>
          <p:cNvGrpSpPr>
            <a:grpSpLocks/>
          </p:cNvGrpSpPr>
          <p:nvPr/>
        </p:nvGrpSpPr>
        <p:grpSpPr bwMode="auto">
          <a:xfrm>
            <a:off x="4112103" y="1917171"/>
            <a:ext cx="2575322" cy="2343150"/>
            <a:chOff x="3086" y="1080"/>
            <a:chExt cx="2163" cy="1968"/>
          </a:xfrm>
        </p:grpSpPr>
        <p:grpSp>
          <p:nvGrpSpPr>
            <p:cNvPr id="90" name="Group 143"/>
            <p:cNvGrpSpPr>
              <a:grpSpLocks/>
            </p:cNvGrpSpPr>
            <p:nvPr/>
          </p:nvGrpSpPr>
          <p:grpSpPr bwMode="auto">
            <a:xfrm>
              <a:off x="3086" y="1080"/>
              <a:ext cx="1738" cy="1968"/>
              <a:chOff x="3086" y="1080"/>
              <a:chExt cx="1738" cy="1968"/>
            </a:xfrm>
          </p:grpSpPr>
          <p:grpSp>
            <p:nvGrpSpPr>
              <p:cNvPr id="93" name="Group 67"/>
              <p:cNvGrpSpPr>
                <a:grpSpLocks/>
              </p:cNvGrpSpPr>
              <p:nvPr/>
            </p:nvGrpSpPr>
            <p:grpSpPr bwMode="auto">
              <a:xfrm>
                <a:off x="3711" y="1273"/>
                <a:ext cx="1113" cy="1648"/>
                <a:chOff x="3711" y="1273"/>
                <a:chExt cx="1113" cy="1648"/>
              </a:xfrm>
            </p:grpSpPr>
            <p:sp>
              <p:nvSpPr>
                <p:cNvPr id="99" name="Oval 68"/>
                <p:cNvSpPr>
                  <a:spLocks noChangeArrowheads="1"/>
                </p:cNvSpPr>
                <p:nvPr/>
              </p:nvSpPr>
              <p:spPr bwMode="auto">
                <a:xfrm>
                  <a:off x="3711" y="1273"/>
                  <a:ext cx="1113" cy="304"/>
                </a:xfrm>
                <a:prstGeom prst="ellipse">
                  <a:avLst/>
                </a:prstGeom>
                <a:noFill/>
                <a:ln w="508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00" name="Oval 69"/>
                <p:cNvSpPr>
                  <a:spLocks noChangeArrowheads="1"/>
                </p:cNvSpPr>
                <p:nvPr/>
              </p:nvSpPr>
              <p:spPr bwMode="auto">
                <a:xfrm>
                  <a:off x="3839" y="2697"/>
                  <a:ext cx="857" cy="224"/>
                </a:xfrm>
                <a:prstGeom prst="ellipse">
                  <a:avLst/>
                </a:prstGeom>
                <a:noFill/>
                <a:ln w="508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01" name="Line 70"/>
                <p:cNvSpPr>
                  <a:spLocks noChangeShapeType="1"/>
                </p:cNvSpPr>
                <p:nvPr/>
              </p:nvSpPr>
              <p:spPr bwMode="auto">
                <a:xfrm flipH="1" flipV="1">
                  <a:off x="3715" y="1409"/>
                  <a:ext cx="128" cy="1408"/>
                </a:xfrm>
                <a:prstGeom prst="line">
                  <a:avLst/>
                </a:prstGeom>
                <a:noFill/>
                <a:ln w="508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02" name="Line 71"/>
                <p:cNvSpPr>
                  <a:spLocks noChangeShapeType="1"/>
                </p:cNvSpPr>
                <p:nvPr/>
              </p:nvSpPr>
              <p:spPr bwMode="auto">
                <a:xfrm flipV="1">
                  <a:off x="4710" y="1409"/>
                  <a:ext cx="100" cy="1408"/>
                </a:xfrm>
                <a:prstGeom prst="line">
                  <a:avLst/>
                </a:prstGeom>
                <a:noFill/>
                <a:ln w="508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grpSp>
              <p:nvGrpSpPr>
                <p:cNvPr id="103" name="Group 72"/>
                <p:cNvGrpSpPr>
                  <a:grpSpLocks/>
                </p:cNvGrpSpPr>
                <p:nvPr/>
              </p:nvGrpSpPr>
              <p:grpSpPr bwMode="auto">
                <a:xfrm>
                  <a:off x="4535" y="1710"/>
                  <a:ext cx="85" cy="333"/>
                  <a:chOff x="5075" y="1602"/>
                  <a:chExt cx="96" cy="333"/>
                </a:xfrm>
              </p:grpSpPr>
              <p:sp>
                <p:nvSpPr>
                  <p:cNvPr id="159" name="Oval 73"/>
                  <p:cNvSpPr>
                    <a:spLocks noChangeArrowheads="1"/>
                  </p:cNvSpPr>
                  <p:nvPr/>
                </p:nvSpPr>
                <p:spPr bwMode="auto">
                  <a:xfrm rot="19140000">
                    <a:off x="5075" y="1780"/>
                    <a:ext cx="96" cy="96"/>
                  </a:xfrm>
                  <a:prstGeom prst="ellipse">
                    <a:avLst/>
                  </a:prstGeom>
                  <a:solidFill>
                    <a:srgbClr val="3365FB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223" name="Line 7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125" y="1602"/>
                    <a:ext cx="2" cy="333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</p:grpSp>
            <p:grpSp>
              <p:nvGrpSpPr>
                <p:cNvPr id="104" name="Group 75"/>
                <p:cNvGrpSpPr>
                  <a:grpSpLocks/>
                </p:cNvGrpSpPr>
                <p:nvPr/>
              </p:nvGrpSpPr>
              <p:grpSpPr bwMode="auto">
                <a:xfrm>
                  <a:off x="3829" y="1728"/>
                  <a:ext cx="86" cy="319"/>
                  <a:chOff x="3829" y="1728"/>
                  <a:chExt cx="86" cy="319"/>
                </a:xfrm>
              </p:grpSpPr>
              <p:sp>
                <p:nvSpPr>
                  <p:cNvPr id="157" name="Oval 76"/>
                  <p:cNvSpPr>
                    <a:spLocks noChangeArrowheads="1"/>
                  </p:cNvSpPr>
                  <p:nvPr/>
                </p:nvSpPr>
                <p:spPr bwMode="auto">
                  <a:xfrm rot="8280000">
                    <a:off x="3829" y="1850"/>
                    <a:ext cx="86" cy="96"/>
                  </a:xfrm>
                  <a:prstGeom prst="ellipse">
                    <a:avLst/>
                  </a:prstGeom>
                  <a:solidFill>
                    <a:srgbClr val="3365FB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158" name="Line 77"/>
                  <p:cNvSpPr>
                    <a:spLocks noChangeShapeType="1"/>
                  </p:cNvSpPr>
                  <p:nvPr/>
                </p:nvSpPr>
                <p:spPr bwMode="auto">
                  <a:xfrm>
                    <a:off x="3869" y="1728"/>
                    <a:ext cx="2" cy="319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 type="triangle" w="med" len="med"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</p:grpSp>
            <p:grpSp>
              <p:nvGrpSpPr>
                <p:cNvPr id="105" name="Group 78"/>
                <p:cNvGrpSpPr>
                  <a:grpSpLocks/>
                </p:cNvGrpSpPr>
                <p:nvPr/>
              </p:nvGrpSpPr>
              <p:grpSpPr bwMode="auto">
                <a:xfrm>
                  <a:off x="4185" y="1964"/>
                  <a:ext cx="85" cy="332"/>
                  <a:chOff x="4681" y="1856"/>
                  <a:chExt cx="96" cy="332"/>
                </a:xfrm>
              </p:grpSpPr>
              <p:sp>
                <p:nvSpPr>
                  <p:cNvPr id="155" name="Oval 79"/>
                  <p:cNvSpPr>
                    <a:spLocks noChangeArrowheads="1"/>
                  </p:cNvSpPr>
                  <p:nvPr/>
                </p:nvSpPr>
                <p:spPr bwMode="auto">
                  <a:xfrm rot="19200000">
                    <a:off x="4681" y="2034"/>
                    <a:ext cx="96" cy="96"/>
                  </a:xfrm>
                  <a:prstGeom prst="ellipse">
                    <a:avLst/>
                  </a:prstGeom>
                  <a:solidFill>
                    <a:srgbClr val="3365FB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156" name="Line 8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30" y="1856"/>
                    <a:ext cx="7" cy="332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</p:grpSp>
            <p:grpSp>
              <p:nvGrpSpPr>
                <p:cNvPr id="106" name="Group 81"/>
                <p:cNvGrpSpPr>
                  <a:grpSpLocks/>
                </p:cNvGrpSpPr>
                <p:nvPr/>
              </p:nvGrpSpPr>
              <p:grpSpPr bwMode="auto">
                <a:xfrm>
                  <a:off x="3865" y="2064"/>
                  <a:ext cx="85" cy="316"/>
                  <a:chOff x="3865" y="2064"/>
                  <a:chExt cx="85" cy="316"/>
                </a:xfrm>
              </p:grpSpPr>
              <p:sp>
                <p:nvSpPr>
                  <p:cNvPr id="153" name="Oval 82"/>
                  <p:cNvSpPr>
                    <a:spLocks noChangeArrowheads="1"/>
                  </p:cNvSpPr>
                  <p:nvPr/>
                </p:nvSpPr>
                <p:spPr bwMode="auto">
                  <a:xfrm rot="8340000">
                    <a:off x="3865" y="2198"/>
                    <a:ext cx="85" cy="96"/>
                  </a:xfrm>
                  <a:prstGeom prst="ellipse">
                    <a:avLst/>
                  </a:prstGeom>
                  <a:solidFill>
                    <a:srgbClr val="3365FB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154" name="Line 8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905" y="2064"/>
                    <a:ext cx="1" cy="316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 type="triangle" w="med" len="med"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</p:grpSp>
            <p:grpSp>
              <p:nvGrpSpPr>
                <p:cNvPr id="107" name="Group 84"/>
                <p:cNvGrpSpPr>
                  <a:grpSpLocks/>
                </p:cNvGrpSpPr>
                <p:nvPr/>
              </p:nvGrpSpPr>
              <p:grpSpPr bwMode="auto">
                <a:xfrm>
                  <a:off x="4253" y="2500"/>
                  <a:ext cx="86" cy="317"/>
                  <a:chOff x="4758" y="2392"/>
                  <a:chExt cx="96" cy="317"/>
                </a:xfrm>
              </p:grpSpPr>
              <p:sp>
                <p:nvSpPr>
                  <p:cNvPr id="151" name="Oval 85"/>
                  <p:cNvSpPr>
                    <a:spLocks noChangeArrowheads="1"/>
                  </p:cNvSpPr>
                  <p:nvPr/>
                </p:nvSpPr>
                <p:spPr bwMode="auto">
                  <a:xfrm rot="8280000">
                    <a:off x="4758" y="2441"/>
                    <a:ext cx="96" cy="96"/>
                  </a:xfrm>
                  <a:prstGeom prst="ellipse">
                    <a:avLst/>
                  </a:prstGeom>
                  <a:solidFill>
                    <a:srgbClr val="3365FB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152" name="Line 86"/>
                  <p:cNvSpPr>
                    <a:spLocks noChangeShapeType="1"/>
                  </p:cNvSpPr>
                  <p:nvPr/>
                </p:nvSpPr>
                <p:spPr bwMode="auto">
                  <a:xfrm>
                    <a:off x="4803" y="2392"/>
                    <a:ext cx="2" cy="317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</p:grpSp>
            <p:grpSp>
              <p:nvGrpSpPr>
                <p:cNvPr id="108" name="Group 87"/>
                <p:cNvGrpSpPr>
                  <a:grpSpLocks/>
                </p:cNvGrpSpPr>
                <p:nvPr/>
              </p:nvGrpSpPr>
              <p:grpSpPr bwMode="auto">
                <a:xfrm>
                  <a:off x="4298" y="2113"/>
                  <a:ext cx="85" cy="316"/>
                  <a:chOff x="4808" y="2005"/>
                  <a:chExt cx="96" cy="316"/>
                </a:xfrm>
              </p:grpSpPr>
              <p:sp>
                <p:nvSpPr>
                  <p:cNvPr id="149" name="Oval 88"/>
                  <p:cNvSpPr>
                    <a:spLocks noChangeArrowheads="1"/>
                  </p:cNvSpPr>
                  <p:nvPr/>
                </p:nvSpPr>
                <p:spPr bwMode="auto">
                  <a:xfrm rot="8340000">
                    <a:off x="4808" y="2055"/>
                    <a:ext cx="96" cy="96"/>
                  </a:xfrm>
                  <a:prstGeom prst="ellipse">
                    <a:avLst/>
                  </a:prstGeom>
                  <a:solidFill>
                    <a:srgbClr val="3365FB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150" name="Line 89"/>
                  <p:cNvSpPr>
                    <a:spLocks noChangeShapeType="1"/>
                  </p:cNvSpPr>
                  <p:nvPr/>
                </p:nvSpPr>
                <p:spPr bwMode="auto">
                  <a:xfrm>
                    <a:off x="4852" y="2005"/>
                    <a:ext cx="0" cy="316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</p:grpSp>
            <p:grpSp>
              <p:nvGrpSpPr>
                <p:cNvPr id="109" name="Group 90"/>
                <p:cNvGrpSpPr>
                  <a:grpSpLocks/>
                </p:cNvGrpSpPr>
                <p:nvPr/>
              </p:nvGrpSpPr>
              <p:grpSpPr bwMode="auto">
                <a:xfrm>
                  <a:off x="3909" y="2440"/>
                  <a:ext cx="86" cy="331"/>
                  <a:chOff x="4371" y="2332"/>
                  <a:chExt cx="96" cy="331"/>
                </a:xfrm>
              </p:grpSpPr>
              <p:sp>
                <p:nvSpPr>
                  <p:cNvPr id="147" name="Oval 91"/>
                  <p:cNvSpPr>
                    <a:spLocks noChangeArrowheads="1"/>
                  </p:cNvSpPr>
                  <p:nvPr/>
                </p:nvSpPr>
                <p:spPr bwMode="auto">
                  <a:xfrm rot="19140000">
                    <a:off x="4371" y="2510"/>
                    <a:ext cx="96" cy="96"/>
                  </a:xfrm>
                  <a:prstGeom prst="ellipse">
                    <a:avLst/>
                  </a:prstGeom>
                  <a:solidFill>
                    <a:srgbClr val="3365FB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148" name="Line 9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20" y="2332"/>
                    <a:ext cx="3" cy="331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</p:grpSp>
            <p:grpSp>
              <p:nvGrpSpPr>
                <p:cNvPr id="110" name="Group 93"/>
                <p:cNvGrpSpPr>
                  <a:grpSpLocks/>
                </p:cNvGrpSpPr>
                <p:nvPr/>
              </p:nvGrpSpPr>
              <p:grpSpPr bwMode="auto">
                <a:xfrm>
                  <a:off x="4544" y="2473"/>
                  <a:ext cx="85" cy="315"/>
                  <a:chOff x="5085" y="2365"/>
                  <a:chExt cx="96" cy="315"/>
                </a:xfrm>
              </p:grpSpPr>
              <p:sp>
                <p:nvSpPr>
                  <p:cNvPr id="145" name="Oval 94"/>
                  <p:cNvSpPr>
                    <a:spLocks noChangeArrowheads="1"/>
                  </p:cNvSpPr>
                  <p:nvPr/>
                </p:nvSpPr>
                <p:spPr bwMode="auto">
                  <a:xfrm rot="8220000">
                    <a:off x="5085" y="2413"/>
                    <a:ext cx="96" cy="96"/>
                  </a:xfrm>
                  <a:prstGeom prst="ellipse">
                    <a:avLst/>
                  </a:prstGeom>
                  <a:solidFill>
                    <a:srgbClr val="3365FB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146" name="Line 95"/>
                  <p:cNvSpPr>
                    <a:spLocks noChangeShapeType="1"/>
                  </p:cNvSpPr>
                  <p:nvPr/>
                </p:nvSpPr>
                <p:spPr bwMode="auto">
                  <a:xfrm>
                    <a:off x="5128" y="2365"/>
                    <a:ext cx="8" cy="315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</p:grpSp>
            <p:grpSp>
              <p:nvGrpSpPr>
                <p:cNvPr id="111" name="Group 96"/>
                <p:cNvGrpSpPr>
                  <a:grpSpLocks/>
                </p:cNvGrpSpPr>
                <p:nvPr/>
              </p:nvGrpSpPr>
              <p:grpSpPr bwMode="auto">
                <a:xfrm>
                  <a:off x="4422" y="1878"/>
                  <a:ext cx="86" cy="317"/>
                  <a:chOff x="4948" y="1770"/>
                  <a:chExt cx="96" cy="317"/>
                </a:xfrm>
              </p:grpSpPr>
              <p:sp>
                <p:nvSpPr>
                  <p:cNvPr id="143" name="Oval 97"/>
                  <p:cNvSpPr>
                    <a:spLocks noChangeArrowheads="1"/>
                  </p:cNvSpPr>
                  <p:nvPr/>
                </p:nvSpPr>
                <p:spPr bwMode="auto">
                  <a:xfrm rot="8280000">
                    <a:off x="4948" y="1821"/>
                    <a:ext cx="96" cy="96"/>
                  </a:xfrm>
                  <a:prstGeom prst="ellipse">
                    <a:avLst/>
                  </a:prstGeom>
                  <a:solidFill>
                    <a:srgbClr val="3365FB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144" name="Line 98"/>
                  <p:cNvSpPr>
                    <a:spLocks noChangeShapeType="1"/>
                  </p:cNvSpPr>
                  <p:nvPr/>
                </p:nvSpPr>
                <p:spPr bwMode="auto">
                  <a:xfrm>
                    <a:off x="4992" y="1770"/>
                    <a:ext cx="3" cy="317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</p:grpSp>
            <p:grpSp>
              <p:nvGrpSpPr>
                <p:cNvPr id="112" name="Group 99"/>
                <p:cNvGrpSpPr>
                  <a:grpSpLocks/>
                </p:cNvGrpSpPr>
                <p:nvPr/>
              </p:nvGrpSpPr>
              <p:grpSpPr bwMode="auto">
                <a:xfrm>
                  <a:off x="4263" y="1744"/>
                  <a:ext cx="85" cy="333"/>
                  <a:chOff x="4769" y="1636"/>
                  <a:chExt cx="96" cy="333"/>
                </a:xfrm>
              </p:grpSpPr>
              <p:sp>
                <p:nvSpPr>
                  <p:cNvPr id="141" name="Oval 100"/>
                  <p:cNvSpPr>
                    <a:spLocks noChangeArrowheads="1"/>
                  </p:cNvSpPr>
                  <p:nvPr/>
                </p:nvSpPr>
                <p:spPr bwMode="auto">
                  <a:xfrm rot="19140000">
                    <a:off x="4769" y="1816"/>
                    <a:ext cx="96" cy="96"/>
                  </a:xfrm>
                  <a:prstGeom prst="ellipse">
                    <a:avLst/>
                  </a:prstGeom>
                  <a:solidFill>
                    <a:srgbClr val="3365FB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142" name="Line 10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819" y="1636"/>
                    <a:ext cx="1" cy="333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</p:grpSp>
            <p:grpSp>
              <p:nvGrpSpPr>
                <p:cNvPr id="113" name="Group 102"/>
                <p:cNvGrpSpPr>
                  <a:grpSpLocks/>
                </p:cNvGrpSpPr>
                <p:nvPr/>
              </p:nvGrpSpPr>
              <p:grpSpPr bwMode="auto">
                <a:xfrm>
                  <a:off x="4580" y="2037"/>
                  <a:ext cx="86" cy="315"/>
                  <a:chOff x="4580" y="2037"/>
                  <a:chExt cx="86" cy="315"/>
                </a:xfrm>
              </p:grpSpPr>
              <p:sp>
                <p:nvSpPr>
                  <p:cNvPr id="139" name="Oval 103"/>
                  <p:cNvSpPr>
                    <a:spLocks noChangeArrowheads="1"/>
                  </p:cNvSpPr>
                  <p:nvPr/>
                </p:nvSpPr>
                <p:spPr bwMode="auto">
                  <a:xfrm rot="8340000">
                    <a:off x="4580" y="2184"/>
                    <a:ext cx="86" cy="96"/>
                  </a:xfrm>
                  <a:prstGeom prst="ellipse">
                    <a:avLst/>
                  </a:prstGeom>
                  <a:solidFill>
                    <a:srgbClr val="3365FB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140" name="Line 10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19" y="2037"/>
                    <a:ext cx="1" cy="315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 type="triangle" w="med" len="med"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</p:grpSp>
            <p:grpSp>
              <p:nvGrpSpPr>
                <p:cNvPr id="114" name="Group 105"/>
                <p:cNvGrpSpPr>
                  <a:grpSpLocks/>
                </p:cNvGrpSpPr>
                <p:nvPr/>
              </p:nvGrpSpPr>
              <p:grpSpPr bwMode="auto">
                <a:xfrm>
                  <a:off x="4147" y="2323"/>
                  <a:ext cx="85" cy="332"/>
                  <a:chOff x="4638" y="2215"/>
                  <a:chExt cx="96" cy="332"/>
                </a:xfrm>
              </p:grpSpPr>
              <p:sp>
                <p:nvSpPr>
                  <p:cNvPr id="137" name="Oval 106"/>
                  <p:cNvSpPr>
                    <a:spLocks noChangeArrowheads="1"/>
                  </p:cNvSpPr>
                  <p:nvPr/>
                </p:nvSpPr>
                <p:spPr bwMode="auto">
                  <a:xfrm rot="19140000">
                    <a:off x="4638" y="2394"/>
                    <a:ext cx="96" cy="96"/>
                  </a:xfrm>
                  <a:prstGeom prst="ellipse">
                    <a:avLst/>
                  </a:prstGeom>
                  <a:solidFill>
                    <a:srgbClr val="3365FB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138" name="Line 10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89" y="2215"/>
                    <a:ext cx="1" cy="332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</p:grpSp>
            <p:grpSp>
              <p:nvGrpSpPr>
                <p:cNvPr id="115" name="Group 108"/>
                <p:cNvGrpSpPr>
                  <a:grpSpLocks/>
                </p:cNvGrpSpPr>
                <p:nvPr/>
              </p:nvGrpSpPr>
              <p:grpSpPr bwMode="auto">
                <a:xfrm>
                  <a:off x="4484" y="2140"/>
                  <a:ext cx="86" cy="331"/>
                  <a:chOff x="5018" y="2032"/>
                  <a:chExt cx="96" cy="331"/>
                </a:xfrm>
              </p:grpSpPr>
              <p:sp>
                <p:nvSpPr>
                  <p:cNvPr id="135" name="Oval 109"/>
                  <p:cNvSpPr>
                    <a:spLocks noChangeArrowheads="1"/>
                  </p:cNvSpPr>
                  <p:nvPr/>
                </p:nvSpPr>
                <p:spPr bwMode="auto">
                  <a:xfrm rot="19140000">
                    <a:off x="5018" y="2210"/>
                    <a:ext cx="96" cy="96"/>
                  </a:xfrm>
                  <a:prstGeom prst="ellipse">
                    <a:avLst/>
                  </a:prstGeom>
                  <a:solidFill>
                    <a:srgbClr val="3365FB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136" name="Line 11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069" y="2032"/>
                    <a:ext cx="1" cy="331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</p:grpSp>
            <p:grpSp>
              <p:nvGrpSpPr>
                <p:cNvPr id="116" name="Group 111"/>
                <p:cNvGrpSpPr>
                  <a:grpSpLocks/>
                </p:cNvGrpSpPr>
                <p:nvPr/>
              </p:nvGrpSpPr>
              <p:grpSpPr bwMode="auto">
                <a:xfrm>
                  <a:off x="4044" y="2524"/>
                  <a:ext cx="86" cy="331"/>
                  <a:chOff x="4523" y="2416"/>
                  <a:chExt cx="96" cy="331"/>
                </a:xfrm>
              </p:grpSpPr>
              <p:sp>
                <p:nvSpPr>
                  <p:cNvPr id="133" name="Oval 112"/>
                  <p:cNvSpPr>
                    <a:spLocks noChangeArrowheads="1"/>
                  </p:cNvSpPr>
                  <p:nvPr/>
                </p:nvSpPr>
                <p:spPr bwMode="auto">
                  <a:xfrm rot="19140000">
                    <a:off x="4523" y="2594"/>
                    <a:ext cx="96" cy="96"/>
                  </a:xfrm>
                  <a:prstGeom prst="ellipse">
                    <a:avLst/>
                  </a:prstGeom>
                  <a:solidFill>
                    <a:srgbClr val="3365FB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134" name="Line 1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73" y="2416"/>
                    <a:ext cx="3" cy="331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</p:grpSp>
            <p:grpSp>
              <p:nvGrpSpPr>
                <p:cNvPr id="117" name="Group 114"/>
                <p:cNvGrpSpPr>
                  <a:grpSpLocks/>
                </p:cNvGrpSpPr>
                <p:nvPr/>
              </p:nvGrpSpPr>
              <p:grpSpPr bwMode="auto">
                <a:xfrm>
                  <a:off x="4412" y="2539"/>
                  <a:ext cx="85" cy="333"/>
                  <a:chOff x="4936" y="2431"/>
                  <a:chExt cx="96" cy="333"/>
                </a:xfrm>
              </p:grpSpPr>
              <p:sp>
                <p:nvSpPr>
                  <p:cNvPr id="131" name="Oval 115"/>
                  <p:cNvSpPr>
                    <a:spLocks noChangeArrowheads="1"/>
                  </p:cNvSpPr>
                  <p:nvPr/>
                </p:nvSpPr>
                <p:spPr bwMode="auto">
                  <a:xfrm rot="19200000">
                    <a:off x="4936" y="2611"/>
                    <a:ext cx="96" cy="96"/>
                  </a:xfrm>
                  <a:prstGeom prst="ellipse">
                    <a:avLst/>
                  </a:prstGeom>
                  <a:solidFill>
                    <a:srgbClr val="3365FB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132" name="Line 11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984" y="2431"/>
                    <a:ext cx="8" cy="333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</p:grpSp>
            <p:grpSp>
              <p:nvGrpSpPr>
                <p:cNvPr id="118" name="Group 117"/>
                <p:cNvGrpSpPr>
                  <a:grpSpLocks/>
                </p:cNvGrpSpPr>
                <p:nvPr/>
              </p:nvGrpSpPr>
              <p:grpSpPr bwMode="auto">
                <a:xfrm>
                  <a:off x="4109" y="1712"/>
                  <a:ext cx="86" cy="316"/>
                  <a:chOff x="4596" y="1604"/>
                  <a:chExt cx="96" cy="316"/>
                </a:xfrm>
              </p:grpSpPr>
              <p:sp>
                <p:nvSpPr>
                  <p:cNvPr id="129" name="Oval 118"/>
                  <p:cNvSpPr>
                    <a:spLocks noChangeArrowheads="1"/>
                  </p:cNvSpPr>
                  <p:nvPr/>
                </p:nvSpPr>
                <p:spPr bwMode="auto">
                  <a:xfrm rot="8340000">
                    <a:off x="4596" y="1654"/>
                    <a:ext cx="96" cy="96"/>
                  </a:xfrm>
                  <a:prstGeom prst="ellipse">
                    <a:avLst/>
                  </a:prstGeom>
                  <a:solidFill>
                    <a:srgbClr val="3365FB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130" name="Line 11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40" y="1604"/>
                    <a:ext cx="1" cy="316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</p:grpSp>
            <p:grpSp>
              <p:nvGrpSpPr>
                <p:cNvPr id="119" name="Group 120"/>
                <p:cNvGrpSpPr>
                  <a:grpSpLocks/>
                </p:cNvGrpSpPr>
                <p:nvPr/>
              </p:nvGrpSpPr>
              <p:grpSpPr bwMode="auto">
                <a:xfrm>
                  <a:off x="3992" y="1697"/>
                  <a:ext cx="85" cy="332"/>
                  <a:chOff x="4464" y="1589"/>
                  <a:chExt cx="96" cy="332"/>
                </a:xfrm>
              </p:grpSpPr>
              <p:sp>
                <p:nvSpPr>
                  <p:cNvPr id="127" name="Oval 121"/>
                  <p:cNvSpPr>
                    <a:spLocks noChangeArrowheads="1"/>
                  </p:cNvSpPr>
                  <p:nvPr/>
                </p:nvSpPr>
                <p:spPr bwMode="auto">
                  <a:xfrm rot="19140000">
                    <a:off x="4464" y="1768"/>
                    <a:ext cx="96" cy="96"/>
                  </a:xfrm>
                  <a:prstGeom prst="ellipse">
                    <a:avLst/>
                  </a:prstGeom>
                  <a:solidFill>
                    <a:srgbClr val="3365FB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128" name="Line 12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16" y="1589"/>
                    <a:ext cx="0" cy="332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</p:grpSp>
            <p:grpSp>
              <p:nvGrpSpPr>
                <p:cNvPr id="120" name="Group 123"/>
                <p:cNvGrpSpPr>
                  <a:grpSpLocks/>
                </p:cNvGrpSpPr>
                <p:nvPr/>
              </p:nvGrpSpPr>
              <p:grpSpPr bwMode="auto">
                <a:xfrm>
                  <a:off x="4015" y="2112"/>
                  <a:ext cx="85" cy="330"/>
                  <a:chOff x="4490" y="2004"/>
                  <a:chExt cx="96" cy="330"/>
                </a:xfrm>
              </p:grpSpPr>
              <p:sp>
                <p:nvSpPr>
                  <p:cNvPr id="125" name="Oval 124"/>
                  <p:cNvSpPr>
                    <a:spLocks noChangeArrowheads="1"/>
                  </p:cNvSpPr>
                  <p:nvPr/>
                </p:nvSpPr>
                <p:spPr bwMode="auto">
                  <a:xfrm rot="18960000">
                    <a:off x="4490" y="2181"/>
                    <a:ext cx="96" cy="96"/>
                  </a:xfrm>
                  <a:prstGeom prst="ellipse">
                    <a:avLst/>
                  </a:prstGeom>
                  <a:solidFill>
                    <a:srgbClr val="3365FB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126" name="Line 125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530" y="2004"/>
                    <a:ext cx="16" cy="330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</p:grpSp>
            <p:grpSp>
              <p:nvGrpSpPr>
                <p:cNvPr id="121" name="Group 126"/>
                <p:cNvGrpSpPr>
                  <a:grpSpLocks/>
                </p:cNvGrpSpPr>
                <p:nvPr/>
              </p:nvGrpSpPr>
              <p:grpSpPr bwMode="auto">
                <a:xfrm>
                  <a:off x="4360" y="2243"/>
                  <a:ext cx="85" cy="333"/>
                  <a:chOff x="4878" y="2135"/>
                  <a:chExt cx="96" cy="333"/>
                </a:xfrm>
              </p:grpSpPr>
              <p:sp>
                <p:nvSpPr>
                  <p:cNvPr id="123" name="Oval 127"/>
                  <p:cNvSpPr>
                    <a:spLocks noChangeArrowheads="1"/>
                  </p:cNvSpPr>
                  <p:nvPr/>
                </p:nvSpPr>
                <p:spPr bwMode="auto">
                  <a:xfrm rot="19080000">
                    <a:off x="4878" y="2315"/>
                    <a:ext cx="96" cy="96"/>
                  </a:xfrm>
                  <a:prstGeom prst="ellipse">
                    <a:avLst/>
                  </a:prstGeom>
                  <a:solidFill>
                    <a:srgbClr val="3365FB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124" name="Line 128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926" y="2135"/>
                    <a:ext cx="4" cy="333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</p:grpSp>
            <p:sp>
              <p:nvSpPr>
                <p:cNvPr id="122" name="Oval 129"/>
                <p:cNvSpPr>
                  <a:spLocks noChangeArrowheads="1"/>
                </p:cNvSpPr>
                <p:nvPr/>
              </p:nvSpPr>
              <p:spPr bwMode="auto">
                <a:xfrm>
                  <a:off x="3750" y="1653"/>
                  <a:ext cx="1035" cy="264"/>
                </a:xfrm>
                <a:prstGeom prst="ellips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  <p:grpSp>
            <p:nvGrpSpPr>
              <p:cNvPr id="94" name="Group 130"/>
              <p:cNvGrpSpPr>
                <a:grpSpLocks/>
              </p:cNvGrpSpPr>
              <p:nvPr/>
            </p:nvGrpSpPr>
            <p:grpSpPr bwMode="auto">
              <a:xfrm>
                <a:off x="3086" y="1080"/>
                <a:ext cx="469" cy="1968"/>
                <a:chOff x="3062" y="972"/>
                <a:chExt cx="469" cy="1968"/>
              </a:xfrm>
            </p:grpSpPr>
            <p:sp>
              <p:nvSpPr>
                <p:cNvPr id="95" name="Line 131"/>
                <p:cNvSpPr>
                  <a:spLocks noChangeShapeType="1"/>
                </p:cNvSpPr>
                <p:nvPr/>
              </p:nvSpPr>
              <p:spPr bwMode="auto">
                <a:xfrm flipV="1">
                  <a:off x="3531" y="972"/>
                  <a:ext cx="0" cy="1968"/>
                </a:xfrm>
                <a:prstGeom prst="line">
                  <a:avLst/>
                </a:prstGeom>
                <a:noFill/>
                <a:ln w="10160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grpSp>
              <p:nvGrpSpPr>
                <p:cNvPr id="96" name="Group 132"/>
                <p:cNvGrpSpPr>
                  <a:grpSpLocks/>
                </p:cNvGrpSpPr>
                <p:nvPr/>
              </p:nvGrpSpPr>
              <p:grpSpPr bwMode="auto">
                <a:xfrm>
                  <a:off x="3062" y="1665"/>
                  <a:ext cx="426" cy="444"/>
                  <a:chOff x="3436" y="1665"/>
                  <a:chExt cx="477" cy="444"/>
                </a:xfrm>
              </p:grpSpPr>
              <p:sp>
                <p:nvSpPr>
                  <p:cNvPr id="97" name="Rectangle 133"/>
                  <p:cNvSpPr>
                    <a:spLocks noChangeArrowheads="1"/>
                  </p:cNvSpPr>
                  <p:nvPr/>
                </p:nvSpPr>
                <p:spPr bwMode="auto">
                  <a:xfrm>
                    <a:off x="3436" y="1665"/>
                    <a:ext cx="378" cy="444"/>
                  </a:xfrm>
                  <a:prstGeom prst="rect">
                    <a:avLst/>
                  </a:prstGeom>
                  <a:noFill/>
                  <a:ln w="12700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67865" tIns="33338" rIns="67865" bIns="33338">
                    <a:spAutoFit/>
                  </a:bodyPr>
                  <a:lstStyle/>
                  <a:p>
                    <a:pPr eaLnBrk="0" hangingPunct="0"/>
                    <a:r>
                      <a:rPr lang="en-US" sz="3000" dirty="0">
                        <a:solidFill>
                          <a:srgbClr val="800000"/>
                        </a:solidFill>
                        <a:latin typeface="Verdana" charset="0"/>
                      </a:rPr>
                      <a:t>B</a:t>
                    </a:r>
                  </a:p>
                </p:txBody>
              </p:sp>
              <p:sp>
                <p:nvSpPr>
                  <p:cNvPr id="98" name="Rectangle 134"/>
                  <p:cNvSpPr>
                    <a:spLocks noChangeArrowheads="1"/>
                  </p:cNvSpPr>
                  <p:nvPr/>
                </p:nvSpPr>
                <p:spPr bwMode="auto">
                  <a:xfrm>
                    <a:off x="3653" y="1812"/>
                    <a:ext cx="260" cy="289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67865" tIns="33338" rIns="67865" bIns="33338">
                    <a:spAutoFit/>
                  </a:bodyPr>
                  <a:lstStyle/>
                  <a:p>
                    <a:pPr eaLnBrk="0" hangingPunct="0"/>
                    <a:r>
                      <a:rPr lang="en-US" sz="1800" dirty="0">
                        <a:solidFill>
                          <a:srgbClr val="800000"/>
                        </a:solidFill>
                        <a:latin typeface="Verdana" charset="0"/>
                      </a:rPr>
                      <a:t>o</a:t>
                    </a:r>
                  </a:p>
                </p:txBody>
              </p:sp>
            </p:grpSp>
          </p:grpSp>
        </p:grpSp>
        <p:grpSp>
          <p:nvGrpSpPr>
            <p:cNvPr id="87" name="Group 139"/>
            <p:cNvGrpSpPr>
              <a:grpSpLocks/>
            </p:cNvGrpSpPr>
            <p:nvPr/>
          </p:nvGrpSpPr>
          <p:grpSpPr bwMode="auto">
            <a:xfrm>
              <a:off x="4851" y="1579"/>
              <a:ext cx="398" cy="1200"/>
              <a:chOff x="4851" y="1579"/>
              <a:chExt cx="398" cy="1200"/>
            </a:xfrm>
          </p:grpSpPr>
          <p:sp>
            <p:nvSpPr>
              <p:cNvPr id="88" name="Line 140"/>
              <p:cNvSpPr>
                <a:spLocks noChangeShapeType="1"/>
              </p:cNvSpPr>
              <p:nvPr/>
            </p:nvSpPr>
            <p:spPr bwMode="auto">
              <a:xfrm flipV="1">
                <a:off x="5234" y="1579"/>
                <a:ext cx="0" cy="120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89" name="Rectangle 141"/>
              <p:cNvSpPr>
                <a:spLocks noChangeArrowheads="1"/>
              </p:cNvSpPr>
              <p:nvPr/>
            </p:nvSpPr>
            <p:spPr bwMode="auto">
              <a:xfrm>
                <a:off x="4851" y="1974"/>
                <a:ext cx="398" cy="32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67865" tIns="33338" rIns="67865" bIns="33338">
                <a:spAutoFit/>
              </a:bodyPr>
              <a:lstStyle/>
              <a:p>
                <a:pPr eaLnBrk="0" hangingPunct="0"/>
                <a:r>
                  <a:rPr lang="en-US" sz="2100" dirty="0">
                    <a:solidFill>
                      <a:srgbClr val="800000"/>
                    </a:solidFill>
                    <a:latin typeface="Verdana" charset="0"/>
                  </a:rPr>
                  <a:t>M</a:t>
                </a:r>
                <a:r>
                  <a:rPr lang="en-US" sz="2100" baseline="-25000" dirty="0">
                    <a:solidFill>
                      <a:srgbClr val="800000"/>
                    </a:solidFill>
                    <a:latin typeface="Verdana" charset="0"/>
                  </a:rPr>
                  <a:t>o</a:t>
                </a:r>
              </a:p>
            </p:txBody>
          </p:sp>
        </p:grpSp>
      </p:grpSp>
      <p:sp>
        <p:nvSpPr>
          <p:cNvPr id="224" name="TextBox 223"/>
          <p:cNvSpPr txBox="1"/>
          <p:nvPr/>
        </p:nvSpPr>
        <p:spPr>
          <a:xfrm>
            <a:off x="7026549" y="1548047"/>
            <a:ext cx="20546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An externally applied magnetic field will</a:t>
            </a:r>
          </a:p>
          <a:p>
            <a:r>
              <a:rPr lang="en-US" sz="1800" dirty="0"/>
              <a:t>align the net magnetic moment in it’s own direction.  They are still spinning – but out of phase with each other.</a:t>
            </a:r>
          </a:p>
        </p:txBody>
      </p:sp>
      <p:cxnSp>
        <p:nvCxnSpPr>
          <p:cNvPr id="162" name="Straight Connector 161"/>
          <p:cNvCxnSpPr/>
          <p:nvPr/>
        </p:nvCxnSpPr>
        <p:spPr>
          <a:xfrm>
            <a:off x="259563" y="687525"/>
            <a:ext cx="86489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Content Placeholder 2"/>
          <p:cNvSpPr txBox="1">
            <a:spLocks/>
          </p:cNvSpPr>
          <p:nvPr/>
        </p:nvSpPr>
        <p:spPr>
          <a:xfrm>
            <a:off x="4849660" y="4685780"/>
            <a:ext cx="4904518" cy="4950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600" smtClean="0"/>
              <a:t>Physiological Measures -  MRI </a:t>
            </a:r>
          </a:p>
          <a:p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62777" y="825448"/>
            <a:ext cx="59891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Protons spin and have angular momentum</a:t>
            </a:r>
          </a:p>
          <a:p>
            <a:pPr algn="ctr"/>
            <a:r>
              <a:rPr lang="en-US" sz="2400" i="1" dirty="0"/>
              <a:t>This also gives them a magnetic moment</a:t>
            </a:r>
          </a:p>
        </p:txBody>
      </p:sp>
      <p:grpSp>
        <p:nvGrpSpPr>
          <p:cNvPr id="160" name="Group 7"/>
          <p:cNvGrpSpPr>
            <a:grpSpLocks/>
          </p:cNvGrpSpPr>
          <p:nvPr/>
        </p:nvGrpSpPr>
        <p:grpSpPr bwMode="auto">
          <a:xfrm>
            <a:off x="1056725" y="2027370"/>
            <a:ext cx="784622" cy="1553765"/>
            <a:chOff x="640" y="1565"/>
            <a:chExt cx="659" cy="1305"/>
          </a:xfrm>
        </p:grpSpPr>
        <p:sp>
          <p:nvSpPr>
            <p:cNvPr id="164" name="Line 8"/>
            <p:cNvSpPr>
              <a:spLocks noChangeShapeType="1"/>
            </p:cNvSpPr>
            <p:nvPr/>
          </p:nvSpPr>
          <p:spPr bwMode="auto">
            <a:xfrm flipV="1">
              <a:off x="640" y="1565"/>
              <a:ext cx="637" cy="1305"/>
            </a:xfrm>
            <a:prstGeom prst="line">
              <a:avLst/>
            </a:prstGeom>
            <a:noFill/>
            <a:ln w="1270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/>
            </a:p>
          </p:txBody>
        </p:sp>
        <p:grpSp>
          <p:nvGrpSpPr>
            <p:cNvPr id="167" name="Group 9"/>
            <p:cNvGrpSpPr>
              <a:grpSpLocks/>
            </p:cNvGrpSpPr>
            <p:nvPr/>
          </p:nvGrpSpPr>
          <p:grpSpPr bwMode="auto">
            <a:xfrm>
              <a:off x="817" y="1930"/>
              <a:ext cx="482" cy="531"/>
              <a:chOff x="817" y="1930"/>
              <a:chExt cx="482" cy="531"/>
            </a:xfrm>
          </p:grpSpPr>
          <p:sp>
            <p:nvSpPr>
              <p:cNvPr id="168" name="Oval 10"/>
              <p:cNvSpPr>
                <a:spLocks noChangeArrowheads="1"/>
              </p:cNvSpPr>
              <p:nvPr/>
            </p:nvSpPr>
            <p:spPr bwMode="auto">
              <a:xfrm>
                <a:off x="817" y="2061"/>
                <a:ext cx="281" cy="31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169" name="Arc 11"/>
              <p:cNvSpPr>
                <a:spLocks/>
              </p:cNvSpPr>
              <p:nvPr/>
            </p:nvSpPr>
            <p:spPr bwMode="auto">
              <a:xfrm>
                <a:off x="872" y="2087"/>
                <a:ext cx="215" cy="194"/>
              </a:xfrm>
              <a:custGeom>
                <a:avLst/>
                <a:gdLst>
                  <a:gd name="G0" fmla="+- 89 0 0"/>
                  <a:gd name="G1" fmla="+- 21600 0 0"/>
                  <a:gd name="G2" fmla="+- 21600 0 0"/>
                  <a:gd name="T0" fmla="*/ 0 w 21688"/>
                  <a:gd name="T1" fmla="*/ 1 h 21600"/>
                  <a:gd name="T2" fmla="*/ 21688 w 21688"/>
                  <a:gd name="T3" fmla="*/ 21489 h 21600"/>
                  <a:gd name="T4" fmla="*/ 89 w 21688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88" h="21600" fill="none" extrusionOk="0">
                    <a:moveTo>
                      <a:pt x="-1" y="0"/>
                    </a:moveTo>
                    <a:cubicBezTo>
                      <a:pt x="29" y="0"/>
                      <a:pt x="59" y="-1"/>
                      <a:pt x="89" y="-1"/>
                    </a:cubicBezTo>
                    <a:cubicBezTo>
                      <a:pt x="11975" y="-1"/>
                      <a:pt x="21627" y="9603"/>
                      <a:pt x="21688" y="21488"/>
                    </a:cubicBezTo>
                  </a:path>
                  <a:path w="21688" h="21600" stroke="0" extrusionOk="0">
                    <a:moveTo>
                      <a:pt x="-1" y="0"/>
                    </a:moveTo>
                    <a:cubicBezTo>
                      <a:pt x="29" y="0"/>
                      <a:pt x="59" y="-1"/>
                      <a:pt x="89" y="-1"/>
                    </a:cubicBezTo>
                    <a:cubicBezTo>
                      <a:pt x="11975" y="-1"/>
                      <a:pt x="21627" y="9603"/>
                      <a:pt x="21688" y="21488"/>
                    </a:cubicBezTo>
                    <a:lnTo>
                      <a:pt x="89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170" name="Arc 12"/>
              <p:cNvSpPr>
                <a:spLocks/>
              </p:cNvSpPr>
              <p:nvPr/>
            </p:nvSpPr>
            <p:spPr bwMode="auto">
              <a:xfrm>
                <a:off x="822" y="2166"/>
                <a:ext cx="202" cy="199"/>
              </a:xfrm>
              <a:custGeom>
                <a:avLst/>
                <a:gdLst>
                  <a:gd name="G0" fmla="+- 95 0 0"/>
                  <a:gd name="G1" fmla="+- 21600 0 0"/>
                  <a:gd name="G2" fmla="+- 21600 0 0"/>
                  <a:gd name="T0" fmla="*/ 0 w 21694"/>
                  <a:gd name="T1" fmla="*/ 1 h 21600"/>
                  <a:gd name="T2" fmla="*/ 21694 w 21694"/>
                  <a:gd name="T3" fmla="*/ 21491 h 21600"/>
                  <a:gd name="T4" fmla="*/ 95 w 21694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94" h="21600" fill="none" extrusionOk="0">
                    <a:moveTo>
                      <a:pt x="-1" y="0"/>
                    </a:moveTo>
                    <a:cubicBezTo>
                      <a:pt x="31" y="0"/>
                      <a:pt x="63" y="-1"/>
                      <a:pt x="95" y="-1"/>
                    </a:cubicBezTo>
                    <a:cubicBezTo>
                      <a:pt x="11981" y="-1"/>
                      <a:pt x="21634" y="9604"/>
                      <a:pt x="21694" y="21490"/>
                    </a:cubicBezTo>
                  </a:path>
                  <a:path w="21694" h="21600" stroke="0" extrusionOk="0">
                    <a:moveTo>
                      <a:pt x="-1" y="0"/>
                    </a:moveTo>
                    <a:cubicBezTo>
                      <a:pt x="31" y="0"/>
                      <a:pt x="63" y="-1"/>
                      <a:pt x="95" y="-1"/>
                    </a:cubicBezTo>
                    <a:cubicBezTo>
                      <a:pt x="11981" y="-1"/>
                      <a:pt x="21634" y="9604"/>
                      <a:pt x="21694" y="21490"/>
                    </a:cubicBezTo>
                    <a:lnTo>
                      <a:pt x="95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171" name="Arc 13"/>
              <p:cNvSpPr>
                <a:spLocks/>
              </p:cNvSpPr>
              <p:nvPr/>
            </p:nvSpPr>
            <p:spPr bwMode="auto">
              <a:xfrm>
                <a:off x="821" y="2269"/>
                <a:ext cx="115" cy="139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grpSp>
            <p:nvGrpSpPr>
              <p:cNvPr id="172" name="Group 14"/>
              <p:cNvGrpSpPr>
                <a:grpSpLocks/>
              </p:cNvGrpSpPr>
              <p:nvPr/>
            </p:nvGrpSpPr>
            <p:grpSpPr bwMode="auto">
              <a:xfrm>
                <a:off x="912" y="2188"/>
                <a:ext cx="387" cy="116"/>
                <a:chOff x="1220" y="2188"/>
                <a:chExt cx="282" cy="148"/>
              </a:xfrm>
            </p:grpSpPr>
            <p:sp>
              <p:nvSpPr>
                <p:cNvPr id="174" name="Arc 15"/>
                <p:cNvSpPr>
                  <a:spLocks/>
                </p:cNvSpPr>
                <p:nvPr/>
              </p:nvSpPr>
              <p:spPr bwMode="auto">
                <a:xfrm>
                  <a:off x="1343" y="2188"/>
                  <a:ext cx="159" cy="61"/>
                </a:xfrm>
                <a:custGeom>
                  <a:avLst/>
                  <a:gdLst>
                    <a:gd name="G0" fmla="+- 136 0 0"/>
                    <a:gd name="G1" fmla="+- 21600 0 0"/>
                    <a:gd name="G2" fmla="+- 21600 0 0"/>
                    <a:gd name="T0" fmla="*/ 0 w 21736"/>
                    <a:gd name="T1" fmla="*/ 1 h 21600"/>
                    <a:gd name="T2" fmla="*/ 21736 w 21736"/>
                    <a:gd name="T3" fmla="*/ 21600 h 21600"/>
                    <a:gd name="T4" fmla="*/ 136 w 21736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36" h="21600" fill="none" extrusionOk="0">
                      <a:moveTo>
                        <a:pt x="-1" y="0"/>
                      </a:moveTo>
                      <a:cubicBezTo>
                        <a:pt x="45" y="0"/>
                        <a:pt x="90" y="-1"/>
                        <a:pt x="136" y="-1"/>
                      </a:cubicBezTo>
                      <a:cubicBezTo>
                        <a:pt x="12065" y="-1"/>
                        <a:pt x="21736" y="9670"/>
                        <a:pt x="21736" y="21600"/>
                      </a:cubicBezTo>
                    </a:path>
                    <a:path w="21736" h="21600" stroke="0" extrusionOk="0">
                      <a:moveTo>
                        <a:pt x="-1" y="0"/>
                      </a:moveTo>
                      <a:cubicBezTo>
                        <a:pt x="45" y="0"/>
                        <a:pt x="90" y="-1"/>
                        <a:pt x="136" y="-1"/>
                      </a:cubicBezTo>
                      <a:cubicBezTo>
                        <a:pt x="12065" y="-1"/>
                        <a:pt x="21736" y="9670"/>
                        <a:pt x="21736" y="21600"/>
                      </a:cubicBezTo>
                      <a:lnTo>
                        <a:pt x="136" y="2160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triangle" w="med" len="med"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75" name="Arc 16"/>
                <p:cNvSpPr>
                  <a:spLocks/>
                </p:cNvSpPr>
                <p:nvPr/>
              </p:nvSpPr>
              <p:spPr bwMode="auto">
                <a:xfrm>
                  <a:off x="1220" y="2249"/>
                  <a:ext cx="281" cy="87"/>
                </a:xfrm>
                <a:custGeom>
                  <a:avLst/>
                  <a:gdLst>
                    <a:gd name="G0" fmla="+- 0 0 0"/>
                    <a:gd name="G1" fmla="+- 0 0 0"/>
                    <a:gd name="G2" fmla="+- 21600 0 0"/>
                    <a:gd name="T0" fmla="*/ 21600 w 21600"/>
                    <a:gd name="T1" fmla="*/ 0 h 21600"/>
                    <a:gd name="T2" fmla="*/ 0 w 21600"/>
                    <a:gd name="T3" fmla="*/ 21600 h 21600"/>
                    <a:gd name="T4" fmla="*/ 0 w 21600"/>
                    <a:gd name="T5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599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59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  <p:sp>
            <p:nvSpPr>
              <p:cNvPr id="173" name="Rectangle 17"/>
              <p:cNvSpPr>
                <a:spLocks noChangeArrowheads="1"/>
              </p:cNvSpPr>
              <p:nvPr/>
            </p:nvSpPr>
            <p:spPr bwMode="auto">
              <a:xfrm>
                <a:off x="818" y="1930"/>
                <a:ext cx="308" cy="5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44053" tIns="21431" rIns="44053" bIns="21431">
                <a:spAutoFit/>
              </a:bodyPr>
              <a:lstStyle/>
              <a:p>
                <a:pPr defTabSz="280988" eaLnBrk="0" hangingPunct="0"/>
                <a:r>
                  <a:rPr lang="en-US" sz="3825" dirty="0">
                    <a:latin typeface="Times New Roman" charset="0"/>
                  </a:rPr>
                  <a:t>+</a:t>
                </a:r>
              </a:p>
            </p:txBody>
          </p:sp>
        </p:grpSp>
      </p:grpSp>
      <p:grpSp>
        <p:nvGrpSpPr>
          <p:cNvPr id="176" name="Group 2"/>
          <p:cNvGrpSpPr>
            <a:grpSpLocks/>
          </p:cNvGrpSpPr>
          <p:nvPr/>
        </p:nvGrpSpPr>
        <p:grpSpPr bwMode="auto">
          <a:xfrm>
            <a:off x="2146365" y="2056539"/>
            <a:ext cx="842963" cy="1701404"/>
            <a:chOff x="4428" y="1584"/>
            <a:chExt cx="708" cy="1429"/>
          </a:xfrm>
        </p:grpSpPr>
        <p:sp>
          <p:nvSpPr>
            <p:cNvPr id="177" name="Line 3"/>
            <p:cNvSpPr>
              <a:spLocks noChangeShapeType="1"/>
            </p:cNvSpPr>
            <p:nvPr/>
          </p:nvSpPr>
          <p:spPr bwMode="auto">
            <a:xfrm flipV="1">
              <a:off x="4428" y="1584"/>
              <a:ext cx="708" cy="1429"/>
            </a:xfrm>
            <a:prstGeom prst="line">
              <a:avLst/>
            </a:prstGeom>
            <a:noFill/>
            <a:ln w="1270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78" name="Rectangle 4"/>
            <p:cNvSpPr>
              <a:spLocks noChangeArrowheads="1"/>
            </p:cNvSpPr>
            <p:nvPr/>
          </p:nvSpPr>
          <p:spPr bwMode="auto">
            <a:xfrm rot="1589111">
              <a:off x="4556" y="1824"/>
              <a:ext cx="407" cy="105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79" name="Rectangle 5"/>
            <p:cNvSpPr>
              <a:spLocks noChangeArrowheads="1"/>
            </p:cNvSpPr>
            <p:nvPr/>
          </p:nvSpPr>
          <p:spPr bwMode="auto">
            <a:xfrm>
              <a:off x="4854" y="1900"/>
              <a:ext cx="209" cy="2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44053" tIns="21431" rIns="44053" bIns="21431">
              <a:spAutoFit/>
            </a:bodyPr>
            <a:lstStyle/>
            <a:p>
              <a:pPr defTabSz="280988" eaLnBrk="0" hangingPunct="0"/>
              <a:r>
                <a:rPr lang="en-US" sz="1725"/>
                <a:t>N</a:t>
              </a:r>
            </a:p>
          </p:txBody>
        </p:sp>
        <p:sp>
          <p:nvSpPr>
            <p:cNvPr id="180" name="Rectangle 6"/>
            <p:cNvSpPr>
              <a:spLocks noChangeArrowheads="1"/>
            </p:cNvSpPr>
            <p:nvPr/>
          </p:nvSpPr>
          <p:spPr bwMode="auto">
            <a:xfrm>
              <a:off x="4505" y="2469"/>
              <a:ext cx="199" cy="2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44053" tIns="21431" rIns="44053" bIns="21431">
              <a:spAutoFit/>
            </a:bodyPr>
            <a:lstStyle/>
            <a:p>
              <a:pPr defTabSz="280988" eaLnBrk="0" hangingPunct="0"/>
              <a:r>
                <a:rPr lang="en-US" sz="1725"/>
                <a:t>S</a:t>
              </a:r>
            </a:p>
          </p:txBody>
        </p:sp>
      </p:grpSp>
      <p:sp>
        <p:nvSpPr>
          <p:cNvPr id="181" name="TextBox 180"/>
          <p:cNvSpPr txBox="1"/>
          <p:nvPr/>
        </p:nvSpPr>
        <p:spPr>
          <a:xfrm>
            <a:off x="631381" y="3765320"/>
            <a:ext cx="3149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A moving charge creates a current, a current creates a magnetic field (and vice versa)</a:t>
            </a:r>
          </a:p>
        </p:txBody>
      </p:sp>
      <p:sp>
        <p:nvSpPr>
          <p:cNvPr id="182" name="Rounded Rectangle 181"/>
          <p:cNvSpPr/>
          <p:nvPr/>
        </p:nvSpPr>
        <p:spPr>
          <a:xfrm>
            <a:off x="544394" y="1749012"/>
            <a:ext cx="3086100" cy="312722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3" name="Straight Connector 182"/>
          <p:cNvCxnSpPr/>
          <p:nvPr/>
        </p:nvCxnSpPr>
        <p:spPr>
          <a:xfrm>
            <a:off x="6945376" y="1489628"/>
            <a:ext cx="0" cy="3046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itle 1"/>
          <p:cNvSpPr>
            <a:spLocks noGrp="1"/>
          </p:cNvSpPr>
          <p:nvPr>
            <p:ph type="title"/>
          </p:nvPr>
        </p:nvSpPr>
        <p:spPr>
          <a:xfrm>
            <a:off x="163572" y="8302"/>
            <a:ext cx="8066027" cy="857250"/>
          </a:xfrm>
        </p:spPr>
        <p:txBody>
          <a:bodyPr/>
          <a:lstStyle/>
          <a:p>
            <a:r>
              <a:rPr lang="en-US" dirty="0"/>
              <a:t>§ Tools we use in Neurocognitive Science</a:t>
            </a:r>
          </a:p>
        </p:txBody>
      </p:sp>
    </p:spTree>
    <p:extLst>
      <p:ext uri="{BB962C8B-B14F-4D97-AF65-F5344CB8AC3E}">
        <p14:creationId xmlns:p14="http://schemas.microsoft.com/office/powerpoint/2010/main" val="84249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66921" y="1083084"/>
            <a:ext cx="56642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charset="0"/>
              <a:buChar char="•"/>
            </a:pPr>
            <a:r>
              <a:rPr lang="en-US" sz="1800" dirty="0" smtClean="0"/>
              <a:t>To generate an image, we want every proton aligned to the magnetic to emit a specific frequency of radiation that encodes it’s position defined within square area of limited resolution (i.e. 1 mm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).</a:t>
            </a:r>
          </a:p>
          <a:p>
            <a:pPr marL="285750" indent="-285750">
              <a:spcAft>
                <a:spcPts val="1200"/>
              </a:spcAft>
              <a:buFont typeface="Arial" charset="0"/>
              <a:buChar char="•"/>
            </a:pPr>
            <a:r>
              <a:rPr lang="en-US" sz="1800" dirty="0" smtClean="0"/>
              <a:t>This is accomplished by applying a rotating RF magnetic field B</a:t>
            </a:r>
            <a:r>
              <a:rPr lang="en-US" sz="1800" baseline="-25000" dirty="0" smtClean="0"/>
              <a:t>1</a:t>
            </a:r>
            <a:r>
              <a:rPr lang="en-US" sz="1800" dirty="0" smtClean="0"/>
              <a:t> into an orthogonal plane to B</a:t>
            </a:r>
            <a:r>
              <a:rPr lang="en-US" sz="1800" baseline="-25000" dirty="0" smtClean="0"/>
              <a:t>0</a:t>
            </a:r>
          </a:p>
          <a:p>
            <a:pPr marL="285750" indent="-285750">
              <a:spcAft>
                <a:spcPts val="1200"/>
              </a:spcAft>
              <a:buFont typeface="Arial" charset="0"/>
              <a:buChar char="•"/>
            </a:pPr>
            <a:r>
              <a:rPr lang="en-US" sz="1800" dirty="0" smtClean="0"/>
              <a:t>The </a:t>
            </a:r>
            <a:r>
              <a:rPr lang="en-US" sz="1800" dirty="0" err="1" smtClean="0"/>
              <a:t>magnetiziation</a:t>
            </a:r>
            <a:r>
              <a:rPr lang="en-US" sz="1800" dirty="0" smtClean="0"/>
              <a:t> in B</a:t>
            </a:r>
            <a:r>
              <a:rPr lang="en-US" sz="1800" baseline="-25000" dirty="0" smtClean="0"/>
              <a:t>1</a:t>
            </a:r>
            <a:r>
              <a:rPr lang="en-US" sz="1800" dirty="0" smtClean="0"/>
              <a:t> </a:t>
            </a:r>
            <a:r>
              <a:rPr lang="en-US" sz="1800" dirty="0" err="1" smtClean="0"/>
              <a:t>precesses</a:t>
            </a:r>
            <a:r>
              <a:rPr lang="en-US" sz="1800" dirty="0" smtClean="0"/>
              <a:t> about B</a:t>
            </a:r>
            <a:r>
              <a:rPr lang="en-US" sz="1800" baseline="-25000" dirty="0" smtClean="0"/>
              <a:t>0</a:t>
            </a:r>
            <a:r>
              <a:rPr lang="en-US" sz="1800" dirty="0" smtClean="0"/>
              <a:t> at a frequency proportional to the strength of B</a:t>
            </a:r>
            <a:r>
              <a:rPr lang="en-US" sz="1800" baseline="-25000" dirty="0" smtClean="0"/>
              <a:t>1</a:t>
            </a:r>
            <a:endParaRPr lang="en-US" sz="1800" dirty="0" smtClean="0"/>
          </a:p>
          <a:p>
            <a:pPr marL="285750" indent="-285750">
              <a:spcAft>
                <a:spcPts val="1200"/>
              </a:spcAft>
              <a:buFont typeface="Arial" charset="0"/>
              <a:buChar char="•"/>
            </a:pPr>
            <a:r>
              <a:rPr lang="en-US" sz="1800" dirty="0" smtClean="0"/>
              <a:t>This precession creates a voltage in a receiver coil placed close to the head.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59563" y="687525"/>
            <a:ext cx="86489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/>
          <p:cNvSpPr txBox="1">
            <a:spLocks/>
          </p:cNvSpPr>
          <p:nvPr/>
        </p:nvSpPr>
        <p:spPr>
          <a:xfrm>
            <a:off x="4849660" y="4685780"/>
            <a:ext cx="4904518" cy="4950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600" dirty="0" smtClean="0"/>
              <a:t>Physiological Measures -  MRI </a:t>
            </a:r>
          </a:p>
          <a:p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506677" y="958082"/>
            <a:ext cx="2364140" cy="2479353"/>
            <a:chOff x="481277" y="1254415"/>
            <a:chExt cx="2364140" cy="2479353"/>
          </a:xfrm>
        </p:grpSpPr>
        <p:grpSp>
          <p:nvGrpSpPr>
            <p:cNvPr id="7" name="Group 6"/>
            <p:cNvGrpSpPr/>
            <p:nvPr/>
          </p:nvGrpSpPr>
          <p:grpSpPr>
            <a:xfrm>
              <a:off x="481277" y="1733625"/>
              <a:ext cx="2364140" cy="2000143"/>
              <a:chOff x="1531144" y="2046685"/>
              <a:chExt cx="1828800" cy="1485900"/>
            </a:xfrm>
          </p:grpSpPr>
          <p:sp>
            <p:nvSpPr>
              <p:cNvPr id="225" name="Oval 3"/>
              <p:cNvSpPr>
                <a:spLocks noChangeArrowheads="1"/>
              </p:cNvSpPr>
              <p:nvPr/>
            </p:nvSpPr>
            <p:spPr bwMode="auto">
              <a:xfrm>
                <a:off x="1645444" y="2675335"/>
                <a:ext cx="1485900" cy="6286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226" name="Line 4"/>
              <p:cNvSpPr>
                <a:spLocks noChangeShapeType="1"/>
              </p:cNvSpPr>
              <p:nvPr/>
            </p:nvSpPr>
            <p:spPr bwMode="auto">
              <a:xfrm flipH="1">
                <a:off x="1531144" y="3018235"/>
                <a:ext cx="857250" cy="119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227" name="Line 5"/>
              <p:cNvSpPr>
                <a:spLocks noChangeShapeType="1"/>
              </p:cNvSpPr>
              <p:nvPr/>
            </p:nvSpPr>
            <p:spPr bwMode="auto">
              <a:xfrm flipV="1">
                <a:off x="1874044" y="2503885"/>
                <a:ext cx="1028700" cy="10287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228" name="Line 6"/>
              <p:cNvSpPr>
                <a:spLocks noChangeShapeType="1"/>
              </p:cNvSpPr>
              <p:nvPr/>
            </p:nvSpPr>
            <p:spPr bwMode="auto">
              <a:xfrm>
                <a:off x="2388394" y="3018235"/>
                <a:ext cx="971550" cy="11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229" name="Line 7"/>
              <p:cNvSpPr>
                <a:spLocks noChangeShapeType="1"/>
              </p:cNvSpPr>
              <p:nvPr/>
            </p:nvSpPr>
            <p:spPr bwMode="auto">
              <a:xfrm flipV="1">
                <a:off x="2388394" y="2046685"/>
                <a:ext cx="1191" cy="97155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sysDot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sp>
          <p:nvSpPr>
            <p:cNvPr id="21" name="Rectangle 133"/>
            <p:cNvSpPr>
              <a:spLocks noChangeArrowheads="1"/>
            </p:cNvSpPr>
            <p:nvPr/>
          </p:nvSpPr>
          <p:spPr bwMode="auto">
            <a:xfrm>
              <a:off x="1388499" y="1254415"/>
              <a:ext cx="401937" cy="5286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865" tIns="33338" rIns="67865" bIns="33338">
              <a:spAutoFit/>
            </a:bodyPr>
            <a:lstStyle/>
            <a:p>
              <a:pPr eaLnBrk="0" hangingPunct="0"/>
              <a:r>
                <a:rPr lang="en-US" sz="3000" dirty="0">
                  <a:solidFill>
                    <a:srgbClr val="800000"/>
                  </a:solidFill>
                  <a:latin typeface="Verdana" charset="0"/>
                </a:rPr>
                <a:t>B</a:t>
              </a:r>
            </a:p>
          </p:txBody>
        </p:sp>
        <p:sp>
          <p:nvSpPr>
            <p:cNvPr id="22" name="Rectangle 134"/>
            <p:cNvSpPr>
              <a:spLocks noChangeArrowheads="1"/>
            </p:cNvSpPr>
            <p:nvPr/>
          </p:nvSpPr>
          <p:spPr bwMode="auto">
            <a:xfrm>
              <a:off x="1619241" y="1429437"/>
              <a:ext cx="276464" cy="34409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865" tIns="33338" rIns="67865" bIns="33338">
              <a:spAutoFit/>
            </a:bodyPr>
            <a:lstStyle/>
            <a:p>
              <a:pPr eaLnBrk="0" hangingPunct="0"/>
              <a:r>
                <a:rPr lang="en-US" sz="1800" dirty="0">
                  <a:solidFill>
                    <a:srgbClr val="800000"/>
                  </a:solidFill>
                  <a:latin typeface="Verdana" charset="0"/>
                </a:rPr>
                <a:t>o</a:t>
              </a:r>
            </a:p>
          </p:txBody>
        </p:sp>
        <p:sp>
          <p:nvSpPr>
            <p:cNvPr id="24" name="Rectangle 133"/>
            <p:cNvSpPr>
              <a:spLocks noChangeArrowheads="1"/>
            </p:cNvSpPr>
            <p:nvPr/>
          </p:nvSpPr>
          <p:spPr bwMode="auto">
            <a:xfrm>
              <a:off x="2096459" y="1873176"/>
              <a:ext cx="401937" cy="5286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865" tIns="33338" rIns="67865" bIns="33338">
              <a:spAutoFit/>
            </a:bodyPr>
            <a:lstStyle/>
            <a:p>
              <a:pPr eaLnBrk="0" hangingPunct="0"/>
              <a:r>
                <a:rPr lang="en-US" sz="3000" dirty="0">
                  <a:solidFill>
                    <a:srgbClr val="800000"/>
                  </a:solidFill>
                  <a:latin typeface="Verdana" charset="0"/>
                </a:rPr>
                <a:t>B</a:t>
              </a:r>
            </a:p>
          </p:txBody>
        </p:sp>
        <p:sp>
          <p:nvSpPr>
            <p:cNvPr id="25" name="Rectangle 134"/>
            <p:cNvSpPr>
              <a:spLocks noChangeArrowheads="1"/>
            </p:cNvSpPr>
            <p:nvPr/>
          </p:nvSpPr>
          <p:spPr bwMode="auto">
            <a:xfrm>
              <a:off x="2327201" y="2048198"/>
              <a:ext cx="284532" cy="34432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865" tIns="33338" rIns="67865" bIns="33338">
              <a:spAutoFit/>
            </a:bodyPr>
            <a:lstStyle/>
            <a:p>
              <a:pPr eaLnBrk="0" hangingPunct="0"/>
              <a:r>
                <a:rPr lang="en-US" sz="1800" dirty="0" smtClean="0">
                  <a:solidFill>
                    <a:srgbClr val="800000"/>
                  </a:solidFill>
                  <a:latin typeface="Verdana" charset="0"/>
                </a:rPr>
                <a:t>1</a:t>
              </a:r>
              <a:endParaRPr lang="en-US" sz="1800" dirty="0">
                <a:solidFill>
                  <a:srgbClr val="800000"/>
                </a:solidFill>
                <a:latin typeface="Verdana" charset="0"/>
              </a:endParaRPr>
            </a:p>
          </p:txBody>
        </p:sp>
        <p:sp>
          <p:nvSpPr>
            <p:cNvPr id="13" name="Down Arrow 12"/>
            <p:cNvSpPr/>
            <p:nvPr/>
          </p:nvSpPr>
          <p:spPr>
            <a:xfrm rot="14955011">
              <a:off x="907706" y="2533620"/>
              <a:ext cx="314590" cy="229525"/>
            </a:xfrm>
            <a:prstGeom prst="downArrow">
              <a:avLst>
                <a:gd name="adj1" fmla="val 2364"/>
                <a:gd name="adj2" fmla="val 5622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Down Arrow 31"/>
            <p:cNvSpPr/>
            <p:nvPr/>
          </p:nvSpPr>
          <p:spPr>
            <a:xfrm rot="4354129">
              <a:off x="1820274" y="3287768"/>
              <a:ext cx="314590" cy="229525"/>
            </a:xfrm>
            <a:prstGeom prst="downArrow">
              <a:avLst>
                <a:gd name="adj1" fmla="val 2364"/>
                <a:gd name="adj2" fmla="val 5622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17" y="3640246"/>
            <a:ext cx="1511300" cy="4191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75773" y="4169762"/>
            <a:ext cx="2278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 smtClean="0"/>
              <a:t>Larmor</a:t>
            </a:r>
            <a:r>
              <a:rPr lang="en-US" sz="2000" i="1" dirty="0" smtClean="0"/>
              <a:t> Frequency</a:t>
            </a:r>
            <a:endParaRPr lang="en-US" sz="2000" i="1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448"/>
          <a:stretch/>
        </p:blipFill>
        <p:spPr>
          <a:xfrm>
            <a:off x="740682" y="2109855"/>
            <a:ext cx="216377" cy="323436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163572" y="8302"/>
            <a:ext cx="8066027" cy="857250"/>
          </a:xfrm>
        </p:spPr>
        <p:txBody>
          <a:bodyPr/>
          <a:lstStyle/>
          <a:p>
            <a:r>
              <a:rPr lang="en-US" dirty="0"/>
              <a:t>§ Tools we use in Neurocognitive Science</a:t>
            </a:r>
          </a:p>
        </p:txBody>
      </p:sp>
    </p:spTree>
    <p:extLst>
      <p:ext uri="{BB962C8B-B14F-4D97-AF65-F5344CB8AC3E}">
        <p14:creationId xmlns:p14="http://schemas.microsoft.com/office/powerpoint/2010/main" val="26933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mri-fig-03-18-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88" r="48673" b="22600"/>
          <a:stretch/>
        </p:blipFill>
        <p:spPr bwMode="auto">
          <a:xfrm>
            <a:off x="352027" y="227484"/>
            <a:ext cx="3047812" cy="2227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665" y="836583"/>
            <a:ext cx="4910667" cy="3580695"/>
          </a:xfrm>
          <a:prstGeom prst="rect">
            <a:avLst/>
          </a:prstGeom>
        </p:spPr>
      </p:pic>
      <p:pic>
        <p:nvPicPr>
          <p:cNvPr id="4" name="Picture 3" descr="fmri-fig-03-18-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52" t="27388" b="22600"/>
          <a:stretch/>
        </p:blipFill>
        <p:spPr bwMode="auto">
          <a:xfrm>
            <a:off x="352027" y="2524830"/>
            <a:ext cx="3156401" cy="2390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021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910" y="2726222"/>
            <a:ext cx="6208970" cy="1959558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* RF pulse limited to a single </a:t>
            </a:r>
            <a:r>
              <a:rPr lang="en-US" b="1" dirty="0"/>
              <a:t>slice</a:t>
            </a:r>
            <a:r>
              <a:rPr lang="en-US" dirty="0"/>
              <a:t> at a time at coordinate </a:t>
            </a:r>
            <a:r>
              <a:rPr lang="en-US" dirty="0" smtClean="0"/>
              <a:t>z  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smtClean="0"/>
              <a:t>* Each </a:t>
            </a:r>
            <a:r>
              <a:rPr lang="en-US" b="1" dirty="0"/>
              <a:t>slice</a:t>
            </a:r>
            <a:r>
              <a:rPr lang="en-US" dirty="0"/>
              <a:t> is a landscape where </a:t>
            </a:r>
            <a:r>
              <a:rPr lang="en-US" dirty="0" smtClean="0"/>
              <a:t>each x</a:t>
            </a:r>
            <a:r>
              <a:rPr lang="en-US" dirty="0"/>
              <a:t>, y coordinate corresponds to a unique frequency of relaxation (due to a gradient magnetic field). </a:t>
            </a:r>
            <a:endParaRPr lang="en-US" dirty="0" smtClean="0"/>
          </a:p>
          <a:p>
            <a:pPr>
              <a:spcAft>
                <a:spcPts val="600"/>
              </a:spcAft>
            </a:pPr>
            <a:r>
              <a:rPr lang="en-US" dirty="0" smtClean="0"/>
              <a:t>* The voxel is the fundamental </a:t>
            </a:r>
            <a:r>
              <a:rPr lang="en-US" dirty="0"/>
              <a:t>limit of MRI resolution</a:t>
            </a:r>
          </a:p>
        </p:txBody>
      </p:sp>
      <p:pic>
        <p:nvPicPr>
          <p:cNvPr id="4" name="Picture 3" descr="sliceselecti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513" y="865552"/>
            <a:ext cx="2647360" cy="2959338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63573" y="8302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 smtClean="0"/>
              <a:t>§ </a:t>
            </a:r>
            <a:r>
              <a:rPr lang="en-US" dirty="0"/>
              <a:t>What is a voxel?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59563" y="687525"/>
            <a:ext cx="86489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4849660" y="4685780"/>
            <a:ext cx="4904518" cy="4950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600" smtClean="0"/>
              <a:t>Physiological Measures -  MRI </a:t>
            </a:r>
          </a:p>
          <a:p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63573" y="687525"/>
            <a:ext cx="6082646" cy="1902919"/>
            <a:chOff x="253127" y="687525"/>
            <a:chExt cx="6082646" cy="1902919"/>
          </a:xfrm>
        </p:grpSpPr>
        <p:pic>
          <p:nvPicPr>
            <p:cNvPr id="5" name="Picture 4" descr="index_brains_trans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127" y="687525"/>
              <a:ext cx="3967101" cy="1902919"/>
            </a:xfrm>
            <a:prstGeom prst="rect">
              <a:avLst/>
            </a:prstGeom>
          </p:spPr>
        </p:pic>
        <p:pic>
          <p:nvPicPr>
            <p:cNvPr id="6" name="Picture 5" descr="Screenshot 2015-01-29 12.28.09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2214" y="695031"/>
              <a:ext cx="1883559" cy="1571330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 flipV="1">
              <a:off x="3843867" y="1557867"/>
              <a:ext cx="1219200" cy="8111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3722727" y="1574597"/>
              <a:ext cx="118534" cy="128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9829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zoom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83"/>
          <a:stretch/>
        </p:blipFill>
        <p:spPr>
          <a:xfrm>
            <a:off x="1786407" y="853112"/>
            <a:ext cx="1462949" cy="1783611"/>
          </a:xfrm>
          <a:prstGeom prst="rect">
            <a:avLst/>
          </a:prstGeom>
        </p:spPr>
      </p:pic>
      <p:pic>
        <p:nvPicPr>
          <p:cNvPr id="12" name="Picture 11" descr="2b6f5e54ad1adbf8a450aca845613f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63" y="853278"/>
            <a:ext cx="1535861" cy="1760031"/>
          </a:xfrm>
          <a:prstGeom prst="rect">
            <a:avLst/>
          </a:prstGeom>
        </p:spPr>
      </p:pic>
      <p:pic>
        <p:nvPicPr>
          <p:cNvPr id="13" name="Picture 12" descr="nn1050-S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62" y="3004571"/>
            <a:ext cx="2478065" cy="1595873"/>
          </a:xfrm>
          <a:prstGeom prst="rect">
            <a:avLst/>
          </a:prstGeom>
        </p:spPr>
      </p:pic>
      <p:pic>
        <p:nvPicPr>
          <p:cNvPr id="8" name="Picture 7" descr="A.gen.pos.neg-v-base.neg.th2.coronal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733" y="2604461"/>
            <a:ext cx="1922894" cy="1956284"/>
          </a:xfrm>
          <a:prstGeom prst="rect">
            <a:avLst/>
          </a:prstGeom>
        </p:spPr>
      </p:pic>
      <p:pic>
        <p:nvPicPr>
          <p:cNvPr id="15" name="Picture 14" descr="MRI-DTIBrain-9223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579" y="844645"/>
            <a:ext cx="2387052" cy="168497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954936" y="416178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BOLD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37557" y="687525"/>
            <a:ext cx="1648208" cy="4027746"/>
            <a:chOff x="6242204" y="1074386"/>
            <a:chExt cx="1648208" cy="4027746"/>
          </a:xfrm>
        </p:grpSpPr>
        <p:pic>
          <p:nvPicPr>
            <p:cNvPr id="14" name="Picture 13" descr="10921882_10152519457566244_869466511_n.jp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96" r="35070"/>
            <a:stretch/>
          </p:blipFill>
          <p:spPr>
            <a:xfrm>
              <a:off x="6242204" y="1074386"/>
              <a:ext cx="1529168" cy="3933032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242204" y="4794355"/>
              <a:ext cx="16482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Cortical Thickness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512911" y="4663340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VBLM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41544" y="2129514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DTI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03553" y="2613309"/>
            <a:ext cx="484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T1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259563" y="687525"/>
            <a:ext cx="86489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163572" y="8302"/>
            <a:ext cx="8066027" cy="857250"/>
          </a:xfrm>
        </p:spPr>
        <p:txBody>
          <a:bodyPr/>
          <a:lstStyle/>
          <a:p>
            <a:r>
              <a:rPr lang="en-US" dirty="0"/>
              <a:t>§ Tools we use in Neurocognitive Science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251590" y="2604461"/>
            <a:ext cx="484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T2</a:t>
            </a:r>
            <a:endParaRPr lang="en-US" sz="2000" dirty="0"/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4849660" y="4685780"/>
            <a:ext cx="4904518" cy="4950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600" smtClean="0"/>
              <a:t>Physiological Measures -  MRI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189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Content Placeholder 6"/>
          <p:cNvSpPr>
            <a:spLocks noGrp="1"/>
          </p:cNvSpPr>
          <p:nvPr>
            <p:ph sz="half" idx="2"/>
          </p:nvPr>
        </p:nvSpPr>
        <p:spPr>
          <a:xfrm>
            <a:off x="4547913" y="1548605"/>
            <a:ext cx="4847206" cy="3086100"/>
          </a:xfrm>
        </p:spPr>
        <p:txBody>
          <a:bodyPr/>
          <a:lstStyle/>
          <a:p>
            <a:pPr eaLnBrk="1" hangingPunct="1"/>
            <a:r>
              <a:rPr lang="en-US" altLang="x-none">
                <a:ea typeface="ＭＳ Ｐゴシック" charset="-128"/>
              </a:rPr>
              <a:t>Separate gray and white matter</a:t>
            </a:r>
          </a:p>
          <a:p>
            <a:pPr eaLnBrk="1" hangingPunct="1"/>
            <a:r>
              <a:rPr lang="ja-JP" altLang="en-US" dirty="0">
                <a:ea typeface="ＭＳ Ｐゴシック" charset="-128"/>
              </a:rPr>
              <a:t>“</a:t>
            </a:r>
            <a:r>
              <a:rPr lang="en-US" altLang="ja-JP" dirty="0">
                <a:ea typeface="ＭＳ Ｐゴシック" charset="-128"/>
              </a:rPr>
              <a:t>Inflate</a:t>
            </a:r>
            <a:r>
              <a:rPr lang="ja-JP" altLang="en-US" dirty="0">
                <a:ea typeface="ＭＳ Ｐゴシック" charset="-128"/>
              </a:rPr>
              <a:t>”</a:t>
            </a:r>
            <a:r>
              <a:rPr lang="en-US" altLang="ja-JP" dirty="0">
                <a:ea typeface="ＭＳ Ｐゴシック" charset="-128"/>
              </a:rPr>
              <a:t> the brains (i.e. unfold)</a:t>
            </a:r>
          </a:p>
          <a:p>
            <a:pPr eaLnBrk="1" hangingPunct="1"/>
            <a:r>
              <a:rPr lang="en-US" altLang="x-none" dirty="0">
                <a:ea typeface="ＭＳ Ｐゴシック" charset="-128"/>
              </a:rPr>
              <a:t>Measure thickness of cortex</a:t>
            </a:r>
          </a:p>
          <a:p>
            <a:pPr eaLnBrk="1" hangingPunct="1"/>
            <a:r>
              <a:rPr lang="en-US" altLang="x-none" dirty="0">
                <a:ea typeface="ＭＳ Ｐゴシック" charset="-128"/>
              </a:rPr>
              <a:t>Again, what does it mean? Which layers? Cell bodies? Dendrites?</a:t>
            </a:r>
          </a:p>
          <a:p>
            <a:pPr eaLnBrk="1" hangingPunct="1">
              <a:buFontTx/>
              <a:buNone/>
            </a:pPr>
            <a:endParaRPr lang="en-US" altLang="x-none" dirty="0">
              <a:ea typeface="ＭＳ Ｐゴシック" charset="-128"/>
            </a:endParaRPr>
          </a:p>
        </p:txBody>
      </p:sp>
      <p:pic>
        <p:nvPicPr>
          <p:cNvPr id="55300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88" r="39818"/>
          <a:stretch/>
        </p:blipFill>
        <p:spPr bwMode="auto">
          <a:xfrm>
            <a:off x="354815" y="1077651"/>
            <a:ext cx="3913698" cy="3684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331491" y="899624"/>
            <a:ext cx="86489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235500" y="220401"/>
            <a:ext cx="8066027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smtClean="0"/>
              <a:t>§ Tools we use in Neurocognitive Science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099733" y="4685780"/>
            <a:ext cx="7654445" cy="4950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600" smtClean="0"/>
              <a:t>Physiological Measures -  MRI: Cortical Thickness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87878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6045</TotalTime>
  <Words>867</Words>
  <Application>Microsoft Macintosh PowerPoint</Application>
  <PresentationFormat>On-screen Show (16:9)</PresentationFormat>
  <Paragraphs>132</Paragraphs>
  <Slides>20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ＭＳ Ｐゴシック</vt:lpstr>
      <vt:lpstr>Times New Roman</vt:lpstr>
      <vt:lpstr>Verdana</vt:lpstr>
      <vt:lpstr>Arial</vt:lpstr>
      <vt:lpstr>Calibri</vt:lpstr>
      <vt:lpstr>simple-light-2</vt:lpstr>
      <vt:lpstr>Snapping Photos with a Superconducting Magnet</vt:lpstr>
      <vt:lpstr>PowerPoint Presentation</vt:lpstr>
      <vt:lpstr>§ Tools we use in Neurocognitive Science</vt:lpstr>
      <vt:lpstr>§ Tools we use in Neurocognitive Science</vt:lpstr>
      <vt:lpstr>§ Tools we use in Neurocognitive Science</vt:lpstr>
      <vt:lpstr>PowerPoint Presentation</vt:lpstr>
      <vt:lpstr>PowerPoint Presentation</vt:lpstr>
      <vt:lpstr>§ Tools we use in Neurocognitive Science</vt:lpstr>
      <vt:lpstr>PowerPoint Presentation</vt:lpstr>
      <vt:lpstr>PowerPoint Presentation</vt:lpstr>
      <vt:lpstr>§ Tools we use in Neurocognitive Science</vt:lpstr>
      <vt:lpstr>§ Tools we use in Neurocognitive Science</vt:lpstr>
      <vt:lpstr>PowerPoint Presentation</vt:lpstr>
      <vt:lpstr>§ Tools we use in Neurocognitive Science</vt:lpstr>
      <vt:lpstr>Functional MRI</vt:lpstr>
      <vt:lpstr>fMRI BOLD signal</vt:lpstr>
      <vt:lpstr>Functional MRI</vt:lpstr>
      <vt:lpstr>fMRI</vt:lpstr>
      <vt:lpstr>Event-related fMRI</vt:lpstr>
      <vt:lpstr>Near Infra-Red Spectroscopy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FreeSurfer Tutorial</dc:title>
  <cp:lastModifiedBy>Shady El Damaty</cp:lastModifiedBy>
  <cp:revision>62</cp:revision>
  <cp:lastPrinted>2016-06-24T17:24:10Z</cp:lastPrinted>
  <dcterms:modified xsi:type="dcterms:W3CDTF">2017-06-25T17:32:58Z</dcterms:modified>
</cp:coreProperties>
</file>